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sldIdLst>
    <p:sldId id="256" r:id="rId2"/>
    <p:sldId id="257" r:id="rId3"/>
    <p:sldId id="258" r:id="rId4"/>
    <p:sldId id="282" r:id="rId5"/>
    <p:sldId id="259" r:id="rId6"/>
    <p:sldId id="271" r:id="rId7"/>
    <p:sldId id="272" r:id="rId8"/>
    <p:sldId id="273" r:id="rId9"/>
    <p:sldId id="276" r:id="rId10"/>
    <p:sldId id="278" r:id="rId11"/>
    <p:sldId id="277" r:id="rId12"/>
    <p:sldId id="279" r:id="rId13"/>
    <p:sldId id="275" r:id="rId14"/>
    <p:sldId id="286" r:id="rId15"/>
    <p:sldId id="260" r:id="rId16"/>
    <p:sldId id="274" r:id="rId17"/>
    <p:sldId id="281" r:id="rId18"/>
    <p:sldId id="280" r:id="rId19"/>
    <p:sldId id="265" r:id="rId20"/>
    <p:sldId id="266" r:id="rId21"/>
    <p:sldId id="268" r:id="rId22"/>
    <p:sldId id="283" r:id="rId23"/>
    <p:sldId id="284" r:id="rId24"/>
    <p:sldId id="285" r:id="rId25"/>
    <p:sldId id="270" r:id="rId26"/>
  </p:sldIdLst>
  <p:sldSz cx="14630400" cy="8229600"/>
  <p:notesSz cx="8229600" cy="14630400"/>
  <p:embeddedFontLst>
    <p:embeddedFont>
      <p:font typeface="Heebo Light" pitchFamily="2" charset="-79"/>
      <p:regular r:id="rId28"/>
    </p:embeddedFont>
    <p:embeddedFont>
      <p:font typeface="Montserrat" panose="00000500000000000000" pitchFamily="2"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51"/>
    <p:restoredTop sz="78261"/>
  </p:normalViewPr>
  <p:slideViewPr>
    <p:cSldViewPr snapToGrid="0" snapToObjects="1">
      <p:cViewPr varScale="1">
        <p:scale>
          <a:sx n="58" d="100"/>
          <a:sy n="58" d="100"/>
        </p:scale>
        <p:origin x="122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969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solidFill>
                <a:srgbClr val="000000"/>
              </a:solidFill>
              <a:effectLst/>
            </a:endParaRPr>
          </a:p>
          <a:p>
            <a:pPr algn="l">
              <a:buFont typeface="+mj-lt"/>
              <a:buAutoNum type="arabicPeriod"/>
            </a:pPr>
            <a:r>
              <a:rPr lang="en-US" b="0" i="0" u="none" strike="noStrike" dirty="0">
                <a:solidFill>
                  <a:srgbClr val="000000"/>
                </a:solidFill>
                <a:effectLst/>
              </a:rPr>
              <a:t>Cost Savings: </a:t>
            </a:r>
          </a:p>
          <a:p>
            <a:pPr marL="628650" lvl="1" indent="-171450" algn="l">
              <a:buFont typeface="Arial" panose="020B0604020202020204" pitchFamily="34" charset="0"/>
              <a:buChar char="•"/>
            </a:pPr>
            <a:r>
              <a:rPr lang="en-US" b="0" i="0" u="none" strike="noStrike" dirty="0">
                <a:solidFill>
                  <a:srgbClr val="000000"/>
                </a:solidFill>
                <a:effectLst/>
              </a:rPr>
              <a:t>Running LLMs locally can significantly reduce your cloud computing costs. Instead of paying for every API call, you only need to invest in the hardware and software required to run the model on your own machine. </a:t>
            </a:r>
          </a:p>
          <a:p>
            <a:pPr marL="628650" lvl="1" indent="-171450" algn="l">
              <a:buFont typeface="Arial" panose="020B0604020202020204" pitchFamily="34" charset="0"/>
              <a:buChar char="•"/>
            </a:pPr>
            <a:r>
              <a:rPr lang="en-US" b="0" i="0" u="none" strike="noStrike" dirty="0">
                <a:solidFill>
                  <a:srgbClr val="000000"/>
                </a:solidFill>
                <a:effectLst/>
              </a:rPr>
              <a:t>This is particularly beneficial for startups with limited budgets, as it allows them to allocate resources to other critical areas of their business.</a:t>
            </a:r>
            <a:br>
              <a:rPr lang="en-US" b="0" i="0" u="none" strike="noStrike" dirty="0">
                <a:solidFill>
                  <a:srgbClr val="000000"/>
                </a:solidFill>
                <a:effectLst/>
              </a:rPr>
            </a:br>
            <a:endParaRPr lang="en-US" b="0" i="0" u="none" strike="noStrike" dirty="0">
              <a:solidFill>
                <a:srgbClr val="000000"/>
              </a:solidFill>
              <a:effectLst/>
            </a:endParaRPr>
          </a:p>
          <a:p>
            <a:pPr algn="l">
              <a:buFont typeface="+mj-lt"/>
              <a:buAutoNum type="arabicPeriod"/>
            </a:pPr>
            <a:r>
              <a:rPr lang="en-US" b="0" i="0" u="none" strike="noStrike" dirty="0">
                <a:solidFill>
                  <a:srgbClr val="000000"/>
                </a:solidFill>
                <a:effectLst/>
              </a:rPr>
              <a:t>Enhanced Privacy: </a:t>
            </a:r>
          </a:p>
          <a:p>
            <a:pPr marL="628650" lvl="1" indent="-171450" algn="l">
              <a:buFont typeface="Arial" panose="020B0604020202020204" pitchFamily="34" charset="0"/>
              <a:buChar char="•"/>
            </a:pPr>
            <a:r>
              <a:rPr lang="en-US" b="0" i="0" u="none" strike="noStrike" dirty="0">
                <a:solidFill>
                  <a:srgbClr val="000000"/>
                </a:solidFill>
                <a:effectLst/>
              </a:rPr>
              <a:t>With local LLMs, you can keep your data secure and confidential. </a:t>
            </a:r>
          </a:p>
          <a:p>
            <a:pPr marL="628650" lvl="1" indent="-171450" algn="l">
              <a:buFont typeface="Arial" panose="020B0604020202020204" pitchFamily="34" charset="0"/>
              <a:buChar char="•"/>
            </a:pPr>
            <a:r>
              <a:rPr lang="en-US" b="0" i="0" u="none" strike="noStrike" dirty="0">
                <a:solidFill>
                  <a:srgbClr val="000000"/>
                </a:solidFill>
                <a:effectLst/>
              </a:rPr>
              <a:t>Since the model runs on your own hardware, there's no need to send sensitive information to the cloud, giving you complete control over your data privacy. </a:t>
            </a:r>
          </a:p>
          <a:p>
            <a:pPr marL="628650" lvl="1" indent="-171450" algn="l">
              <a:buFont typeface="Arial" panose="020B0604020202020204" pitchFamily="34" charset="0"/>
              <a:buChar char="•"/>
            </a:pPr>
            <a:r>
              <a:rPr lang="en-US" b="0" i="0" u="none" strike="noStrike" dirty="0">
                <a:solidFill>
                  <a:srgbClr val="000000"/>
                </a:solidFill>
                <a:effectLst/>
              </a:rPr>
              <a:t>Imagine a healthcare company processing patient records – by using local LLMs, they can ensure that this sensitive data never leaves their premises.</a:t>
            </a:r>
            <a:br>
              <a:rPr lang="en-US" b="0" i="0" u="none" strike="noStrike" dirty="0">
                <a:solidFill>
                  <a:srgbClr val="000000"/>
                </a:solidFill>
                <a:effectLst/>
              </a:rPr>
            </a:br>
            <a:endParaRPr lang="en-US" b="0" i="0" u="none" strike="noStrike" dirty="0">
              <a:solidFill>
                <a:srgbClr val="000000"/>
              </a:solidFill>
              <a:effectLst/>
            </a:endParaRPr>
          </a:p>
          <a:p>
            <a:pPr algn="l">
              <a:buFont typeface="+mj-lt"/>
              <a:buAutoNum type="arabicPeriod"/>
            </a:pPr>
            <a:r>
              <a:rPr lang="en-US" b="0" i="0" u="none" strike="noStrike" dirty="0">
                <a:solidFill>
                  <a:srgbClr val="000000"/>
                </a:solidFill>
                <a:effectLst/>
              </a:rPr>
              <a:t>Offline Access: </a:t>
            </a:r>
          </a:p>
          <a:p>
            <a:pPr marL="628650" lvl="1" indent="-171450" algn="l">
              <a:buFont typeface="Arial" panose="020B0604020202020204" pitchFamily="34" charset="0"/>
              <a:buChar char="•"/>
            </a:pPr>
            <a:r>
              <a:rPr lang="en-US" b="0" i="0" u="none" strike="noStrike" dirty="0">
                <a:solidFill>
                  <a:srgbClr val="000000"/>
                </a:solidFill>
                <a:effectLst/>
              </a:rPr>
              <a:t>One of the great things about local LLMs is that you can use them anywhere, anytime, even without an internet connection. </a:t>
            </a:r>
          </a:p>
          <a:p>
            <a:pPr marL="628650" lvl="1" indent="-171450" algn="l">
              <a:buFont typeface="Arial" panose="020B0604020202020204" pitchFamily="34" charset="0"/>
              <a:buChar char="•"/>
            </a:pPr>
            <a:r>
              <a:rPr lang="en-US" b="0" i="0" u="none" strike="noStrike" dirty="0">
                <a:solidFill>
                  <a:srgbClr val="000000"/>
                </a:solidFill>
                <a:effectLst/>
              </a:rPr>
              <a:t>This is especially useful for applications that require uninterrupted access or when working in areas with limited connectivity. </a:t>
            </a:r>
          </a:p>
          <a:p>
            <a:pPr marL="628650" lvl="1" indent="-171450" algn="l">
              <a:buFont typeface="Arial" panose="020B0604020202020204" pitchFamily="34" charset="0"/>
              <a:buChar char="•"/>
            </a:pPr>
            <a:r>
              <a:rPr lang="en-US" b="0" i="0" u="none" strike="noStrike" dirty="0">
                <a:solidFill>
                  <a:srgbClr val="000000"/>
                </a:solidFill>
                <a:effectLst/>
              </a:rPr>
              <a:t>For instance, if you're a researcher working on a field project in a remote location, having offline access to LLMs can ensure that your work continues uninterrupted.</a:t>
            </a:r>
            <a:br>
              <a:rPr lang="en-US" b="0" i="0" u="none" strike="noStrike" dirty="0">
                <a:solidFill>
                  <a:srgbClr val="000000"/>
                </a:solidFill>
                <a:effectLst/>
              </a:rPr>
            </a:br>
            <a:endParaRPr lang="en-US" b="0" i="0" u="none" strike="noStrike" dirty="0">
              <a:solidFill>
                <a:srgbClr val="000000"/>
              </a:solidFill>
              <a:effectLst/>
            </a:endParaRPr>
          </a:p>
          <a:p>
            <a:pPr algn="l">
              <a:buFont typeface="+mj-lt"/>
              <a:buAutoNum type="arabicPeriod"/>
            </a:pPr>
            <a:r>
              <a:rPr lang="en-US" b="0" i="0" u="none" strike="noStrike" dirty="0">
                <a:solidFill>
                  <a:srgbClr val="000000"/>
                </a:solidFill>
                <a:effectLst/>
              </a:rPr>
              <a:t>Faster Experimentation: </a:t>
            </a:r>
          </a:p>
          <a:p>
            <a:pPr marL="628650" lvl="1" indent="-171450" algn="l">
              <a:buFont typeface="Arial" panose="020B0604020202020204" pitchFamily="34" charset="0"/>
              <a:buChar char="•"/>
            </a:pPr>
            <a:r>
              <a:rPr lang="en-US" b="0" i="0" u="none" strike="noStrike" dirty="0">
                <a:solidFill>
                  <a:srgbClr val="000000"/>
                </a:solidFill>
                <a:effectLst/>
              </a:rPr>
              <a:t>Running LLMs locally allows you to iterate and experiment quickly. </a:t>
            </a:r>
          </a:p>
          <a:p>
            <a:pPr marL="628650" lvl="1" indent="-171450" algn="l">
              <a:buFont typeface="Arial" panose="020B0604020202020204" pitchFamily="34" charset="0"/>
              <a:buChar char="•"/>
            </a:pPr>
            <a:r>
              <a:rPr lang="en-US" b="0" i="0" u="none" strike="noStrike" dirty="0">
                <a:solidFill>
                  <a:srgbClr val="000000"/>
                </a:solidFill>
                <a:effectLst/>
              </a:rPr>
              <a:t>You don't have to wait for cloud resources or deal with network latency, enabling you to test ideas and prototypes more efficiently. </a:t>
            </a:r>
          </a:p>
          <a:p>
            <a:pPr marL="628650" lvl="1" indent="-171450" algn="l">
              <a:buFont typeface="Arial" panose="020B0604020202020204" pitchFamily="34" charset="0"/>
              <a:buChar char="•"/>
            </a:pPr>
            <a:r>
              <a:rPr lang="en-US" b="0" i="0" u="none" strike="noStrike" dirty="0">
                <a:solidFill>
                  <a:srgbClr val="000000"/>
                </a:solidFill>
                <a:effectLst/>
              </a:rPr>
              <a:t>This is a game-changer for developers and data scientists who want to rapidly iterate on their models and get results faster.</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solidFill>
                <a:srgbClr val="000000"/>
              </a:solidFill>
              <a:effectLst/>
            </a:endParaRPr>
          </a:p>
          <a:p>
            <a:pPr algn="l">
              <a:buFont typeface="+mj-lt"/>
              <a:buAutoNum type="arabicPeriod"/>
            </a:pPr>
            <a:r>
              <a:rPr lang="en-US" b="0" i="0" u="none" strike="noStrike" dirty="0">
                <a:solidFill>
                  <a:srgbClr val="000000"/>
                </a:solidFill>
                <a:effectLst/>
              </a:rPr>
              <a:t>AI Assistants:</a:t>
            </a:r>
          </a:p>
          <a:p>
            <a:pPr marL="628650" lvl="1" indent="-171450" algn="l">
              <a:buFont typeface="Arial" panose="020B0604020202020204" pitchFamily="34" charset="0"/>
              <a:buChar char="•"/>
            </a:pPr>
            <a:r>
              <a:rPr lang="en-US" b="0" i="0" u="none" strike="noStrike" dirty="0">
                <a:solidFill>
                  <a:srgbClr val="000000"/>
                </a:solidFill>
                <a:effectLst/>
              </a:rPr>
              <a:t> With local LLMs, you can create personalized, always-on AI assistants that cater to your specific needs. </a:t>
            </a:r>
          </a:p>
          <a:p>
            <a:pPr marL="628650" lvl="1" indent="-171450" algn="l">
              <a:buFont typeface="Arial" panose="020B0604020202020204" pitchFamily="34" charset="0"/>
              <a:buChar char="•"/>
            </a:pPr>
            <a:r>
              <a:rPr lang="en-US" b="0" i="0" u="none" strike="noStrike" dirty="0">
                <a:solidFill>
                  <a:srgbClr val="000000"/>
                </a:solidFill>
                <a:effectLst/>
              </a:rPr>
              <a:t>For example, you could develop a virtual assistant that helps you manage your schedule, answer questions, or even provide domain-specific advice.</a:t>
            </a:r>
          </a:p>
          <a:p>
            <a:pPr algn="l">
              <a:buFont typeface="+mj-lt"/>
              <a:buAutoNum type="arabicPeriod"/>
            </a:pPr>
            <a:endParaRPr lang="en-US" b="0" i="0" u="none" strike="noStrike" dirty="0">
              <a:solidFill>
                <a:srgbClr val="000000"/>
              </a:solidFill>
              <a:effectLst/>
            </a:endParaRPr>
          </a:p>
          <a:p>
            <a:pPr algn="l">
              <a:buFont typeface="+mj-lt"/>
              <a:buAutoNum type="arabicPeriod"/>
            </a:pPr>
            <a:r>
              <a:rPr lang="en-US" b="0" i="0" u="none" strike="noStrike" dirty="0">
                <a:solidFill>
                  <a:srgbClr val="000000"/>
                </a:solidFill>
                <a:effectLst/>
              </a:rPr>
              <a:t>Offline Translation: </a:t>
            </a:r>
          </a:p>
          <a:p>
            <a:pPr marL="628650" lvl="1" indent="-171450" algn="l">
              <a:buFont typeface="Arial" panose="020B0604020202020204" pitchFamily="34" charset="0"/>
              <a:buChar char="•"/>
            </a:pPr>
            <a:r>
              <a:rPr lang="en-US" b="0" i="0" u="none" strike="noStrike" dirty="0">
                <a:solidFill>
                  <a:srgbClr val="000000"/>
                </a:solidFill>
                <a:effectLst/>
              </a:rPr>
              <a:t>Local LLMs enable seamless global communication by providing offline translation capabilities. </a:t>
            </a:r>
          </a:p>
          <a:p>
            <a:pPr marL="628650" lvl="1" indent="-171450" algn="l">
              <a:buFont typeface="Arial" panose="020B0604020202020204" pitchFamily="34" charset="0"/>
              <a:buChar char="•"/>
            </a:pPr>
            <a:r>
              <a:rPr lang="en-US" b="0" i="0" u="none" strike="noStrike" dirty="0">
                <a:solidFill>
                  <a:srgbClr val="000000"/>
                </a:solidFill>
                <a:effectLst/>
              </a:rPr>
              <a:t>Imagine being able to translate between languages on-the-go, without relying on an internet connection. </a:t>
            </a:r>
          </a:p>
          <a:p>
            <a:pPr marL="628650" lvl="1" indent="-171450" algn="l">
              <a:buFont typeface="Arial" panose="020B0604020202020204" pitchFamily="34" charset="0"/>
              <a:buChar char="•"/>
            </a:pPr>
            <a:r>
              <a:rPr lang="en-US" b="0" i="0" u="none" strike="noStrike" dirty="0">
                <a:solidFill>
                  <a:srgbClr val="000000"/>
                </a:solidFill>
                <a:effectLst/>
              </a:rPr>
              <a:t>This could be a game-changer for international travelers or businesses operating in multilingual environments.</a:t>
            </a:r>
          </a:p>
          <a:p>
            <a:pPr algn="l">
              <a:buFont typeface="+mj-lt"/>
              <a:buAutoNum type="arabicPeriod"/>
            </a:pPr>
            <a:endParaRPr lang="en-US" b="0" i="0" u="none" strike="noStrike" dirty="0">
              <a:solidFill>
                <a:srgbClr val="000000"/>
              </a:solidFill>
              <a:effectLst/>
            </a:endParaRPr>
          </a:p>
          <a:p>
            <a:pPr algn="l">
              <a:buFont typeface="+mj-lt"/>
              <a:buAutoNum type="arabicPeriod"/>
            </a:pPr>
            <a:r>
              <a:rPr lang="en-US" b="0" i="0" u="none" strike="noStrike" dirty="0">
                <a:solidFill>
                  <a:srgbClr val="000000"/>
                </a:solidFill>
                <a:effectLst/>
              </a:rPr>
              <a:t>Local Code Generation: </a:t>
            </a:r>
          </a:p>
          <a:p>
            <a:pPr marL="628650" lvl="1" indent="-171450" algn="l">
              <a:buFont typeface="Arial" panose="020B0604020202020204" pitchFamily="34" charset="0"/>
              <a:buChar char="•"/>
            </a:pPr>
            <a:r>
              <a:rPr lang="en-US" b="0" i="0" u="none" strike="noStrike" dirty="0">
                <a:solidFill>
                  <a:srgbClr val="000000"/>
                </a:solidFill>
                <a:effectLst/>
              </a:rPr>
              <a:t>LLMs can also be used to generate code snippets or even entire functions based on natural language descriptions.</a:t>
            </a:r>
          </a:p>
          <a:p>
            <a:pPr marL="628650" lvl="1" indent="-171450" algn="l">
              <a:buFont typeface="Arial" panose="020B0604020202020204" pitchFamily="34" charset="0"/>
              <a:buChar char="•"/>
            </a:pPr>
            <a:r>
              <a:rPr lang="en-US" b="0" i="0" u="none" strike="noStrike" dirty="0">
                <a:solidFill>
                  <a:srgbClr val="000000"/>
                </a:solidFill>
                <a:effectLst/>
              </a:rPr>
              <a:t>By running these models locally, developers can streamline their workflow and create code more efficiently without the need for cloud-based services.</a:t>
            </a:r>
          </a:p>
          <a:p>
            <a:pPr algn="l">
              <a:buFont typeface="+mj-lt"/>
              <a:buAutoNum type="arabicPeriod"/>
            </a:pPr>
            <a:endParaRPr lang="en-US" b="0" i="0" u="none" strike="noStrike" dirty="0">
              <a:solidFill>
                <a:srgbClr val="000000"/>
              </a:solidFill>
              <a:effectLst/>
            </a:endParaRPr>
          </a:p>
          <a:p>
            <a:pPr algn="l">
              <a:buFont typeface="+mj-lt"/>
              <a:buAutoNum type="arabicPeriod"/>
            </a:pPr>
            <a:r>
              <a:rPr lang="en-US" b="0" i="0" u="none" strike="noStrike" dirty="0">
                <a:solidFill>
                  <a:srgbClr val="000000"/>
                </a:solidFill>
                <a:effectLst/>
              </a:rPr>
              <a:t>Custom Chatbots: </a:t>
            </a:r>
          </a:p>
          <a:p>
            <a:pPr marL="628650" lvl="1" indent="-171450" algn="l">
              <a:buFont typeface="Arial" panose="020B0604020202020204" pitchFamily="34" charset="0"/>
              <a:buChar char="•"/>
            </a:pPr>
            <a:r>
              <a:rPr lang="en-US" b="0" i="0" u="none" strike="noStrike" dirty="0">
                <a:solidFill>
                  <a:srgbClr val="000000"/>
                </a:solidFill>
                <a:effectLst/>
              </a:rPr>
              <a:t>Local LLMs allow you to build specialized chatbots with domain-specific knowledge. </a:t>
            </a:r>
          </a:p>
          <a:p>
            <a:pPr marL="628650" lvl="1" indent="-171450" algn="l">
              <a:buFont typeface="Arial" panose="020B0604020202020204" pitchFamily="34" charset="0"/>
              <a:buChar char="•"/>
            </a:pPr>
            <a:r>
              <a:rPr lang="en-US" b="0" i="0" u="none" strike="noStrike" dirty="0">
                <a:solidFill>
                  <a:srgbClr val="000000"/>
                </a:solidFill>
                <a:effectLst/>
              </a:rPr>
              <a:t>For instance, a company could create a chatbot that provides technical support or answers frequently asked questions about their products, all while keeping the data in-house and ensuring quick response times.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u="none" strike="noStrike" dirty="0">
              <a:solidFill>
                <a:srgbClr val="000000"/>
              </a:solidFill>
              <a:effectLst/>
            </a:endParaRPr>
          </a:p>
          <a:p>
            <a:pPr algn="l">
              <a:buFont typeface="+mj-lt"/>
              <a:buAutoNum type="arabicPeriod"/>
            </a:pPr>
            <a:r>
              <a:rPr lang="en-US" b="0" i="0" u="none" strike="noStrike" dirty="0">
                <a:solidFill>
                  <a:srgbClr val="000000"/>
                </a:solidFill>
                <a:effectLst/>
              </a:rPr>
              <a:t>Performance: </a:t>
            </a:r>
          </a:p>
          <a:p>
            <a:pPr marL="628650" lvl="1" indent="-171450" algn="l">
              <a:buFont typeface="Arial" panose="020B0604020202020204" pitchFamily="34" charset="0"/>
              <a:buChar char="•"/>
            </a:pPr>
            <a:r>
              <a:rPr lang="en-US" b="0" i="0" u="none" strike="noStrike" dirty="0">
                <a:solidFill>
                  <a:srgbClr val="000000"/>
                </a:solidFill>
                <a:effectLst/>
              </a:rPr>
              <a:t>It's important to note that local LLMs may be slower compared to their cloud-based counterparts, especially if you're running them on less powerful hardware. </a:t>
            </a:r>
          </a:p>
          <a:p>
            <a:pPr marL="628650" lvl="1" indent="-171450" algn="l">
              <a:buFont typeface="Arial" panose="020B0604020202020204" pitchFamily="34" charset="0"/>
              <a:buChar char="•"/>
            </a:pPr>
            <a:r>
              <a:rPr lang="en-US" b="0" i="0" u="none" strike="noStrike" dirty="0">
                <a:solidFill>
                  <a:srgbClr val="000000"/>
                </a:solidFill>
                <a:effectLst/>
              </a:rPr>
              <a:t>For example, if you're running a large LLM on a machine with a low-end CPU and limited RAM, you may experience slower response times compared to running the same model on a high-performance cloud server. </a:t>
            </a:r>
          </a:p>
          <a:p>
            <a:pPr marL="628650" lvl="1" indent="-171450" algn="l">
              <a:buFont typeface="Arial" panose="020B0604020202020204" pitchFamily="34" charset="0"/>
              <a:buChar char="•"/>
            </a:pPr>
            <a:r>
              <a:rPr lang="en-US" b="0" i="0" u="none" strike="noStrike" dirty="0">
                <a:solidFill>
                  <a:srgbClr val="000000"/>
                </a:solidFill>
                <a:effectLst/>
              </a:rPr>
              <a:t>However, this trade-off is often acceptable considering the benefits of cost savings, privacy, and offline access.</a:t>
            </a:r>
          </a:p>
          <a:p>
            <a:pPr algn="l">
              <a:buFont typeface="+mj-lt"/>
              <a:buAutoNum type="arabicPeriod"/>
            </a:pPr>
            <a:endParaRPr lang="en-US" b="0" i="0" u="none" strike="noStrike" dirty="0">
              <a:solidFill>
                <a:srgbClr val="000000"/>
              </a:solidFill>
              <a:effectLst/>
            </a:endParaRPr>
          </a:p>
          <a:p>
            <a:pPr algn="l">
              <a:buFont typeface="+mj-lt"/>
              <a:buAutoNum type="arabicPeriod"/>
            </a:pPr>
            <a:r>
              <a:rPr lang="en-US" b="0" i="0" u="none" strike="noStrike" dirty="0">
                <a:solidFill>
                  <a:srgbClr val="000000"/>
                </a:solidFill>
                <a:effectLst/>
              </a:rPr>
              <a:t>Updates: </a:t>
            </a:r>
          </a:p>
          <a:p>
            <a:pPr marL="628650" lvl="1" indent="-171450" algn="l">
              <a:buFont typeface="Arial" panose="020B0604020202020204" pitchFamily="34" charset="0"/>
              <a:buChar char="•"/>
            </a:pPr>
            <a:r>
              <a:rPr lang="en-US" b="0" i="0" u="none" strike="noStrike" dirty="0">
                <a:solidFill>
                  <a:srgbClr val="000000"/>
                </a:solidFill>
                <a:effectLst/>
              </a:rPr>
              <a:t>When running LLMs locally, you'll need to perform regular maintenance and updates to keep the models up-to-date with the latest improvements. </a:t>
            </a:r>
          </a:p>
          <a:p>
            <a:pPr marL="628650" lvl="1" indent="-171450" algn="l">
              <a:buFont typeface="Arial" panose="020B0604020202020204" pitchFamily="34" charset="0"/>
              <a:buChar char="•"/>
            </a:pPr>
            <a:r>
              <a:rPr lang="en-US" b="0" i="0" u="none" strike="noStrike" dirty="0">
                <a:solidFill>
                  <a:srgbClr val="000000"/>
                </a:solidFill>
                <a:effectLst/>
              </a:rPr>
              <a:t>This requires some technical expertise and effort, but it also gives you more control over the model's performance and functionality. </a:t>
            </a:r>
          </a:p>
          <a:p>
            <a:pPr marL="628650" lvl="1" indent="-171450" algn="l">
              <a:buFont typeface="Arial" panose="020B0604020202020204" pitchFamily="34" charset="0"/>
              <a:buChar char="•"/>
            </a:pPr>
            <a:r>
              <a:rPr lang="en-US" b="0" i="0" u="none" strike="noStrike" dirty="0">
                <a:solidFill>
                  <a:srgbClr val="000000"/>
                </a:solidFill>
                <a:effectLst/>
              </a:rPr>
              <a:t>For instance, if a new version of the LLM is released with improved performance or additional features, you'll need to manually update the model on your local machine to take advantage of these enhancements.</a:t>
            </a:r>
          </a:p>
          <a:p>
            <a:pPr algn="l">
              <a:buFont typeface="+mj-lt"/>
              <a:buAutoNum type="arabicPeriod"/>
            </a:pPr>
            <a:endParaRPr lang="en-US" b="0" i="0" u="none" strike="noStrike" dirty="0">
              <a:solidFill>
                <a:srgbClr val="000000"/>
              </a:solidFill>
              <a:effectLst/>
            </a:endParaRPr>
          </a:p>
          <a:p>
            <a:pPr algn="l">
              <a:buFont typeface="+mj-lt"/>
              <a:buAutoNum type="arabicPeriod"/>
            </a:pPr>
            <a:r>
              <a:rPr lang="en-US" b="0" i="0" u="none" strike="noStrike" dirty="0">
                <a:solidFill>
                  <a:srgbClr val="000000"/>
                </a:solidFill>
                <a:effectLst/>
              </a:rPr>
              <a:t>Models: </a:t>
            </a:r>
          </a:p>
          <a:p>
            <a:pPr marL="628650" lvl="1" indent="-171450" algn="l">
              <a:buFont typeface="Arial" panose="020B0604020202020204" pitchFamily="34" charset="0"/>
              <a:buChar char="•"/>
            </a:pPr>
            <a:r>
              <a:rPr lang="en-US" b="0" i="0" u="none" strike="noStrike" dirty="0">
                <a:solidFill>
                  <a:srgbClr val="000000"/>
                </a:solidFill>
                <a:effectLst/>
              </a:rPr>
              <a:t>While there are several open-source LLMs available for local deployment, the selection may be more limited compared to the wide range of models offered by cloud providers. </a:t>
            </a:r>
          </a:p>
          <a:p>
            <a:pPr marL="628650" lvl="1" indent="-171450" algn="l">
              <a:buFont typeface="Arial" panose="020B0604020202020204" pitchFamily="34" charset="0"/>
              <a:buChar char="•"/>
            </a:pPr>
            <a:r>
              <a:rPr lang="en-US" b="0" i="0" u="none" strike="noStrike" dirty="0">
                <a:solidFill>
                  <a:srgbClr val="000000"/>
                </a:solidFill>
                <a:effectLst/>
              </a:rPr>
              <a:t>For example, while you might find a suitable open-source LLM for general-purpose tasks like text generation or question-answering, you may have a harder time finding specialized models for niche domains or specific use cases, which are more readily available through cloud providers. </a:t>
            </a:r>
          </a:p>
          <a:p>
            <a:pPr marL="628650" lvl="1" indent="-171450" algn="l">
              <a:buFont typeface="Arial" panose="020B0604020202020204" pitchFamily="34" charset="0"/>
              <a:buChar char="•"/>
            </a:pPr>
            <a:r>
              <a:rPr lang="en-US" b="0" i="0" u="none" strike="noStrike" dirty="0">
                <a:solidFill>
                  <a:srgbClr val="000000"/>
                </a:solidFill>
                <a:effectLst/>
              </a:rPr>
              <a:t>However, as the local LLM ecosystem grows, we can expect to see more diverse and specialized models become available for local use.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B98A9-E093-FBF3-5868-E8E232CBD7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64122C-129A-584F-D6CE-2E8635C91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A07234-DA8A-CA60-0952-82246FB5DA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3A5EA0-DC5D-42EF-E6A1-684189204017}"/>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981737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5E6F5-D8F9-EB52-DF7B-D68602C8A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56F87D-8B09-C9C4-0F61-3264B75C95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B81E0-E40F-CCE1-1FA3-4B6BE8B719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BB893D-AB46-E723-C990-B3D3E458315A}"/>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619581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E82D4-B2D6-A206-0343-AD82C95EB4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E6414F-F6E2-B29E-BCDE-28B54021C6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3274DB-4836-EA24-C9B4-DD7AF409C6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20A47F-9269-AD82-0AB5-DABE6AA65F65}"/>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070931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GPT for all target users Developers, </a:t>
            </a:r>
            <a:r>
              <a:rPr lang="en-US" dirty="0" err="1"/>
              <a:t>hobbiyists</a:t>
            </a:r>
            <a:endParaRPr lang="en-US" dirty="0"/>
          </a:p>
        </p:txBody>
      </p:sp>
    </p:spTree>
    <p:extLst>
      <p:ext uri="{BB962C8B-B14F-4D97-AF65-F5344CB8AC3E}">
        <p14:creationId xmlns:p14="http://schemas.microsoft.com/office/powerpoint/2010/main" val="145844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Non Coders - low coders</a:t>
            </a:r>
          </a:p>
        </p:txBody>
      </p:sp>
    </p:spTree>
    <p:extLst>
      <p:ext uri="{BB962C8B-B14F-4D97-AF65-F5344CB8AC3E}">
        <p14:creationId xmlns:p14="http://schemas.microsoft.com/office/powerpoint/2010/main" val="3779744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Enterprise Business</a:t>
            </a:r>
          </a:p>
        </p:txBody>
      </p:sp>
    </p:spTree>
    <p:extLst>
      <p:ext uri="{BB962C8B-B14F-4D97-AF65-F5344CB8AC3E}">
        <p14:creationId xmlns:p14="http://schemas.microsoft.com/office/powerpoint/2010/main" val="2659324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Developers Individuals</a:t>
            </a:r>
          </a:p>
        </p:txBody>
      </p:sp>
    </p:spTree>
    <p:extLst>
      <p:ext uri="{BB962C8B-B14F-4D97-AF65-F5344CB8AC3E}">
        <p14:creationId xmlns:p14="http://schemas.microsoft.com/office/powerpoint/2010/main" val="1128386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ollama.co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localhost:11434/api/tags" TargetMode="External"/><Relationship Id="rId2" Type="http://schemas.openxmlformats.org/officeDocument/2006/relationships/hyperlink" Target="http://localhost:11434/" TargetMode="External"/><Relationship Id="rId1" Type="http://schemas.openxmlformats.org/officeDocument/2006/relationships/slideLayout" Target="../slideLayouts/slideLayout7.xml"/><Relationship Id="rId4" Type="http://schemas.openxmlformats.org/officeDocument/2006/relationships/hyperlink" Target="http://localhost:11434/api/generat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022515"/>
            <a:ext cx="7415927" cy="2314575"/>
          </a:xfrm>
          <a:prstGeom prst="rect">
            <a:avLst/>
          </a:prstGeom>
          <a:noFill/>
          <a:ln/>
        </p:spPr>
        <p:txBody>
          <a:bodyPr wrap="squar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Running Large Language Models (LLMs) Locally</a:t>
            </a:r>
            <a:endParaRPr lang="en-US" sz="4850" dirty="0"/>
          </a:p>
        </p:txBody>
      </p:sp>
      <p:sp>
        <p:nvSpPr>
          <p:cNvPr id="4" name="Text 1"/>
          <p:cNvSpPr/>
          <p:nvPr/>
        </p:nvSpPr>
        <p:spPr>
          <a:xfrm>
            <a:off x="6350437" y="4707374"/>
            <a:ext cx="7415927" cy="790099"/>
          </a:xfrm>
          <a:prstGeom prst="rect">
            <a:avLst/>
          </a:prstGeom>
          <a:noFill/>
          <a:ln/>
        </p:spPr>
        <p:txBody>
          <a:bodyPr wrap="square" lIns="0" tIns="0" rIns="0" bIns="0" rtlCol="0" anchor="t"/>
          <a:lstStyle/>
          <a:p>
            <a:pPr>
              <a:lnSpc>
                <a:spcPts val="3100"/>
              </a:lnSpc>
            </a:pPr>
            <a:r>
              <a:rPr lang="en-US" sz="1900" dirty="0">
                <a:solidFill>
                  <a:srgbClr val="DCD7E5"/>
                </a:solidFill>
                <a:latin typeface="Heebo Light" pitchFamily="34" charset="0"/>
                <a:ea typeface="Heebo Light" pitchFamily="34" charset="-122"/>
                <a:cs typeface="Heebo Light" pitchFamily="34" charset="-120"/>
              </a:rPr>
              <a:t>Empowering AI development. Explore benefits and implementation. </a:t>
            </a:r>
            <a:r>
              <a:rPr lang="en-US" sz="1900" dirty="0" err="1">
                <a:solidFill>
                  <a:srgbClr val="DCD7E5"/>
                </a:solidFill>
                <a:latin typeface="Heebo Light" pitchFamily="34" charset="0"/>
                <a:ea typeface="Heebo Light" pitchFamily="34" charset="-122"/>
                <a:cs typeface="Heebo Light" pitchFamily="34" charset="-120"/>
              </a:rPr>
              <a:t>localLearn</a:t>
            </a:r>
            <a:r>
              <a:rPr lang="en-US" sz="1900" dirty="0">
                <a:solidFill>
                  <a:srgbClr val="DCD7E5"/>
                </a:solidFill>
                <a:latin typeface="Heebo Light" pitchFamily="34" charset="0"/>
                <a:ea typeface="Heebo Light" pitchFamily="34" charset="-122"/>
                <a:cs typeface="Heebo Light" pitchFamily="34" charset="-120"/>
              </a:rPr>
              <a:t> to run LLMs on your own machine!</a:t>
            </a:r>
          </a:p>
          <a:p>
            <a:pPr>
              <a:lnSpc>
                <a:spcPts val="3100"/>
              </a:lnSpc>
            </a:pPr>
            <a:endParaRPr lang="en-US" sz="1900" dirty="0">
              <a:solidFill>
                <a:srgbClr val="DCD7E5"/>
              </a:solidFill>
              <a:latin typeface="Heebo Light" pitchFamily="34" charset="0"/>
              <a:cs typeface="Heebo Light" pitchFamily="34" charset="-120"/>
            </a:endParaRPr>
          </a:p>
          <a:p>
            <a:pPr marL="342900" indent="-342900">
              <a:lnSpc>
                <a:spcPts val="3100"/>
              </a:lnSpc>
              <a:buFontTx/>
              <a:buChar char="-"/>
            </a:pPr>
            <a:r>
              <a:rPr lang="en-US" sz="1900" dirty="0">
                <a:solidFill>
                  <a:srgbClr val="DCD7E5"/>
                </a:solidFill>
                <a:latin typeface="Heebo Light" pitchFamily="34" charset="0"/>
                <a:cs typeface="Heebo Light" pitchFamily="34" charset="-120"/>
              </a:rPr>
              <a:t>Ramya Chowdary Patchala</a:t>
            </a:r>
          </a:p>
          <a:p>
            <a:pPr marL="342900" indent="-342900">
              <a:lnSpc>
                <a:spcPts val="3100"/>
              </a:lnSpc>
              <a:buFontTx/>
              <a:buChar char="-"/>
            </a:pPr>
            <a:r>
              <a:rPr lang="en-US" sz="1900">
                <a:solidFill>
                  <a:srgbClr val="DCD7E5"/>
                </a:solidFill>
                <a:latin typeface="Heebo Light" pitchFamily="34" charset="0"/>
                <a:cs typeface="Heebo Light" pitchFamily="34" charset="-120"/>
              </a:rPr>
              <a:t>Tanu Rana</a:t>
            </a:r>
            <a:endParaRPr lang="en-US" sz="1900" dirty="0">
              <a:solidFill>
                <a:srgbClr val="DCD7E5"/>
              </a:solidFill>
              <a:latin typeface="Heebo Light" pitchFamily="34" charset="0"/>
              <a:cs typeface="Heebo Light" pitchFamily="34" charset="-120"/>
            </a:endParaRPr>
          </a:p>
          <a:p>
            <a:pPr marL="342900" indent="-342900">
              <a:lnSpc>
                <a:spcPts val="3100"/>
              </a:lnSpc>
              <a:buFontTx/>
              <a:buChar char="-"/>
            </a:pPr>
            <a:r>
              <a:rPr lang="en-US" sz="1900" dirty="0">
                <a:solidFill>
                  <a:srgbClr val="DCD7E5"/>
                </a:solidFill>
                <a:latin typeface="Heebo Light" pitchFamily="34" charset="0"/>
                <a:cs typeface="Heebo Light" pitchFamily="34" charset="-120"/>
              </a:rPr>
              <a:t>Karan Shah</a:t>
            </a:r>
          </a:p>
          <a:p>
            <a:pPr marL="342900" indent="-342900">
              <a:lnSpc>
                <a:spcPts val="3100"/>
              </a:lnSpc>
              <a:buFontTx/>
              <a:buChar char="-"/>
            </a:pPr>
            <a:r>
              <a:rPr lang="en-US" sz="1900" dirty="0" err="1">
                <a:solidFill>
                  <a:srgbClr val="DCD7E5"/>
                </a:solidFill>
                <a:latin typeface="Heebo Light" pitchFamily="34" charset="0"/>
                <a:cs typeface="Heebo Light" pitchFamily="34" charset="-120"/>
              </a:rPr>
              <a:t>Revanth</a:t>
            </a:r>
            <a:r>
              <a:rPr lang="en-US" sz="1900" dirty="0">
                <a:solidFill>
                  <a:srgbClr val="DCD7E5"/>
                </a:solidFill>
                <a:latin typeface="Heebo Light" pitchFamily="34" charset="0"/>
                <a:cs typeface="Heebo Light" pitchFamily="34" charset="-120"/>
              </a:rPr>
              <a:t> </a:t>
            </a:r>
            <a:r>
              <a:rPr lang="en-US" sz="1900" dirty="0" err="1">
                <a:solidFill>
                  <a:srgbClr val="DCD7E5"/>
                </a:solidFill>
                <a:latin typeface="Heebo Light" pitchFamily="34" charset="0"/>
                <a:cs typeface="Heebo Light" pitchFamily="34" charset="-120"/>
              </a:rPr>
              <a:t>Shahukaru</a:t>
            </a:r>
            <a:endParaRPr lang="en-US" sz="1900" dirty="0"/>
          </a:p>
        </p:txBody>
      </p:sp>
      <p:sp>
        <p:nvSpPr>
          <p:cNvPr id="7" name="Text 3"/>
          <p:cNvSpPr/>
          <p:nvPr/>
        </p:nvSpPr>
        <p:spPr>
          <a:xfrm>
            <a:off x="6868716" y="5775127"/>
            <a:ext cx="2816781" cy="431959"/>
          </a:xfrm>
          <a:prstGeom prst="rect">
            <a:avLst/>
          </a:prstGeom>
          <a:noFill/>
          <a:ln/>
        </p:spPr>
        <p:txBody>
          <a:bodyPr wrap="none" lIns="0" tIns="0" rIns="0" bIns="0" rtlCol="0" anchor="t"/>
          <a:lstStyle/>
          <a:p>
            <a:pPr marL="0" indent="0" algn="l">
              <a:lnSpc>
                <a:spcPts val="3400"/>
              </a:lnSpc>
              <a:buNone/>
            </a:pP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6F94A-6864-5DF9-4986-83E208F53B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40AE8F6-62EF-F5D1-FE63-A34BBD8C5344}"/>
              </a:ext>
            </a:extLst>
          </p:cNvPr>
          <p:cNvSpPr txBox="1"/>
          <p:nvPr/>
        </p:nvSpPr>
        <p:spPr>
          <a:xfrm>
            <a:off x="3595255" y="820882"/>
            <a:ext cx="8510154" cy="369332"/>
          </a:xfrm>
          <a:prstGeom prst="rect">
            <a:avLst/>
          </a:prstGeom>
          <a:noFill/>
        </p:spPr>
        <p:txBody>
          <a:bodyPr wrap="square" rtlCol="0">
            <a:spAutoFit/>
          </a:bodyPr>
          <a:lstStyle/>
          <a:p>
            <a:r>
              <a:rPr lang="en-IN" dirty="0">
                <a:solidFill>
                  <a:schemeClr val="bg1"/>
                </a:solidFill>
              </a:rPr>
              <a:t>Download from : https://lmstudio.ai</a:t>
            </a:r>
          </a:p>
        </p:txBody>
      </p:sp>
      <p:pic>
        <p:nvPicPr>
          <p:cNvPr id="5" name="Picture 4">
            <a:extLst>
              <a:ext uri="{FF2B5EF4-FFF2-40B4-BE49-F238E27FC236}">
                <a16:creationId xmlns:a16="http://schemas.microsoft.com/office/drawing/2014/main" id="{59E0BBD3-DC0D-F0A5-E2E6-9FA7F1A05F45}"/>
              </a:ext>
            </a:extLst>
          </p:cNvPr>
          <p:cNvPicPr>
            <a:picLocks noChangeAspect="1"/>
          </p:cNvPicPr>
          <p:nvPr/>
        </p:nvPicPr>
        <p:blipFill>
          <a:blip r:embed="rId2"/>
          <a:stretch>
            <a:fillRect/>
          </a:stretch>
        </p:blipFill>
        <p:spPr>
          <a:xfrm>
            <a:off x="254643" y="1190214"/>
            <a:ext cx="14155838" cy="6796318"/>
          </a:xfrm>
          <a:prstGeom prst="rect">
            <a:avLst/>
          </a:prstGeom>
        </p:spPr>
      </p:pic>
    </p:spTree>
    <p:extLst>
      <p:ext uri="{BB962C8B-B14F-4D97-AF65-F5344CB8AC3E}">
        <p14:creationId xmlns:p14="http://schemas.microsoft.com/office/powerpoint/2010/main" val="99962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5C7DBD-D1A9-B5D4-3A02-F2C94005EAF4}"/>
              </a:ext>
            </a:extLst>
          </p:cNvPr>
          <p:cNvPicPr>
            <a:picLocks noChangeAspect="1"/>
          </p:cNvPicPr>
          <p:nvPr/>
        </p:nvPicPr>
        <p:blipFill>
          <a:blip r:embed="rId2"/>
          <a:stretch>
            <a:fillRect/>
          </a:stretch>
        </p:blipFill>
        <p:spPr>
          <a:xfrm>
            <a:off x="1100551" y="628348"/>
            <a:ext cx="12429297" cy="6972904"/>
          </a:xfrm>
          <a:prstGeom prst="rect">
            <a:avLst/>
          </a:prstGeom>
        </p:spPr>
      </p:pic>
    </p:spTree>
    <p:extLst>
      <p:ext uri="{BB962C8B-B14F-4D97-AF65-F5344CB8AC3E}">
        <p14:creationId xmlns:p14="http://schemas.microsoft.com/office/powerpoint/2010/main" val="1753877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FA76B-20B5-7D95-689E-C5C605903C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819755D-4C84-235C-0142-15E941EE5C76}"/>
              </a:ext>
            </a:extLst>
          </p:cNvPr>
          <p:cNvSpPr txBox="1"/>
          <p:nvPr/>
        </p:nvSpPr>
        <p:spPr>
          <a:xfrm flipH="1">
            <a:off x="5361708" y="1101437"/>
            <a:ext cx="5527965" cy="830997"/>
          </a:xfrm>
          <a:prstGeom prst="rect">
            <a:avLst/>
          </a:prstGeom>
          <a:noFill/>
        </p:spPr>
        <p:txBody>
          <a:bodyPr wrap="square" rtlCol="0">
            <a:spAutoFit/>
          </a:bodyPr>
          <a:lstStyle/>
          <a:p>
            <a:r>
              <a:rPr lang="en-IN" sz="4800" dirty="0">
                <a:solidFill>
                  <a:schemeClr val="bg1"/>
                </a:solidFill>
                <a:latin typeface="Montserrat" panose="00000500000000000000" pitchFamily="2" charset="0"/>
              </a:rPr>
              <a:t>H2O GPT</a:t>
            </a:r>
          </a:p>
        </p:txBody>
      </p:sp>
      <p:sp>
        <p:nvSpPr>
          <p:cNvPr id="3" name="TextBox 2">
            <a:extLst>
              <a:ext uri="{FF2B5EF4-FFF2-40B4-BE49-F238E27FC236}">
                <a16:creationId xmlns:a16="http://schemas.microsoft.com/office/drawing/2014/main" id="{27D46E13-4ACB-FFD2-A1D3-C033A15DECC8}"/>
              </a:ext>
            </a:extLst>
          </p:cNvPr>
          <p:cNvSpPr txBox="1"/>
          <p:nvPr/>
        </p:nvSpPr>
        <p:spPr>
          <a:xfrm>
            <a:off x="1745672" y="2878280"/>
            <a:ext cx="12593783" cy="262379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solidFill>
                  <a:schemeClr val="bg1"/>
                </a:solidFill>
                <a:latin typeface="Heebo Light" pitchFamily="2" charset="-79"/>
                <a:cs typeface="Heebo Light" pitchFamily="2" charset="-79"/>
              </a:rPr>
              <a:t>H2O GPT helps users build AI-driven apps with LLMs.</a:t>
            </a:r>
          </a:p>
          <a:p>
            <a:pPr marL="457200" indent="-457200">
              <a:lnSpc>
                <a:spcPct val="150000"/>
              </a:lnSpc>
              <a:buFont typeface="Arial" panose="020B0604020202020204" pitchFamily="34" charset="0"/>
              <a:buChar char="•"/>
            </a:pPr>
            <a:r>
              <a:rPr lang="en-US" sz="2800" dirty="0">
                <a:solidFill>
                  <a:schemeClr val="bg1"/>
                </a:solidFill>
                <a:latin typeface="Heebo Light" pitchFamily="2" charset="-79"/>
                <a:cs typeface="Heebo Light" pitchFamily="2" charset="-79"/>
              </a:rPr>
              <a:t>Scalable, open-source solution for deploying LLMs locally or in the cloud.</a:t>
            </a:r>
          </a:p>
          <a:p>
            <a:pPr marL="457200" indent="-457200">
              <a:lnSpc>
                <a:spcPct val="150000"/>
              </a:lnSpc>
              <a:buFont typeface="Arial" panose="020B0604020202020204" pitchFamily="34" charset="0"/>
              <a:buChar char="•"/>
            </a:pPr>
            <a:r>
              <a:rPr lang="en-US" sz="2800" dirty="0">
                <a:solidFill>
                  <a:schemeClr val="bg1"/>
                </a:solidFill>
                <a:latin typeface="Heebo Light" pitchFamily="2" charset="-79"/>
                <a:cs typeface="Heebo Light" pitchFamily="2" charset="-79"/>
              </a:rPr>
              <a:t>Focus on enterprise applications with a full-stack AI approach.</a:t>
            </a:r>
          </a:p>
          <a:p>
            <a:pPr marL="457200" indent="-457200">
              <a:lnSpc>
                <a:spcPct val="150000"/>
              </a:lnSpc>
              <a:buFont typeface="Arial" panose="020B0604020202020204" pitchFamily="34" charset="0"/>
              <a:buChar char="•"/>
            </a:pPr>
            <a:r>
              <a:rPr lang="en-US" sz="2800" dirty="0">
                <a:solidFill>
                  <a:schemeClr val="bg1"/>
                </a:solidFill>
                <a:latin typeface="Heebo Light" pitchFamily="2" charset="-79"/>
                <a:cs typeface="Heebo Light" pitchFamily="2" charset="-79"/>
              </a:rPr>
              <a:t>Example Use: Develop custom LLM-powered apps for businesses.</a:t>
            </a:r>
          </a:p>
        </p:txBody>
      </p:sp>
      <p:sp>
        <p:nvSpPr>
          <p:cNvPr id="5" name="TextBox 4">
            <a:extLst>
              <a:ext uri="{FF2B5EF4-FFF2-40B4-BE49-F238E27FC236}">
                <a16:creationId xmlns:a16="http://schemas.microsoft.com/office/drawing/2014/main" id="{800772F1-2F89-0163-C380-22F1D26514E4}"/>
              </a:ext>
            </a:extLst>
          </p:cNvPr>
          <p:cNvSpPr txBox="1"/>
          <p:nvPr/>
        </p:nvSpPr>
        <p:spPr>
          <a:xfrm>
            <a:off x="4125191" y="6122523"/>
            <a:ext cx="7315200" cy="584775"/>
          </a:xfrm>
          <a:prstGeom prst="rect">
            <a:avLst/>
          </a:prstGeom>
          <a:noFill/>
        </p:spPr>
        <p:txBody>
          <a:bodyPr wrap="square">
            <a:spAutoFit/>
          </a:bodyPr>
          <a:lstStyle/>
          <a:p>
            <a:r>
              <a:rPr lang="en-IN" sz="3200" dirty="0">
                <a:solidFill>
                  <a:schemeClr val="bg1"/>
                </a:solidFill>
              </a:rPr>
              <a:t>https://github.com/h2oai/h2ogpt</a:t>
            </a:r>
          </a:p>
        </p:txBody>
      </p:sp>
    </p:spTree>
    <p:extLst>
      <p:ext uri="{BB962C8B-B14F-4D97-AF65-F5344CB8AC3E}">
        <p14:creationId xmlns:p14="http://schemas.microsoft.com/office/powerpoint/2010/main" val="4258968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48D7E-041C-86C1-C1F4-28CE330D36E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3DF493D-1D21-D404-0E8D-E0D686113A7F}"/>
              </a:ext>
            </a:extLst>
          </p:cNvPr>
          <p:cNvSpPr txBox="1"/>
          <p:nvPr/>
        </p:nvSpPr>
        <p:spPr>
          <a:xfrm flipH="1">
            <a:off x="5829298" y="976746"/>
            <a:ext cx="5527965" cy="769441"/>
          </a:xfrm>
          <a:prstGeom prst="rect">
            <a:avLst/>
          </a:prstGeom>
          <a:noFill/>
        </p:spPr>
        <p:txBody>
          <a:bodyPr wrap="square" rtlCol="0">
            <a:spAutoFit/>
          </a:bodyPr>
          <a:lstStyle/>
          <a:p>
            <a:r>
              <a:rPr lang="en-IN" sz="4400" dirty="0">
                <a:solidFill>
                  <a:schemeClr val="bg1"/>
                </a:solidFill>
                <a:latin typeface="Montserrat" panose="00000500000000000000" pitchFamily="2" charset="0"/>
              </a:rPr>
              <a:t>OLLAMA</a:t>
            </a:r>
          </a:p>
        </p:txBody>
      </p:sp>
      <p:sp>
        <p:nvSpPr>
          <p:cNvPr id="3" name="TextBox 2">
            <a:extLst>
              <a:ext uri="{FF2B5EF4-FFF2-40B4-BE49-F238E27FC236}">
                <a16:creationId xmlns:a16="http://schemas.microsoft.com/office/drawing/2014/main" id="{234D270F-1E57-FEB7-25E1-9557F23E0D4A}"/>
              </a:ext>
            </a:extLst>
          </p:cNvPr>
          <p:cNvSpPr txBox="1"/>
          <p:nvPr/>
        </p:nvSpPr>
        <p:spPr>
          <a:xfrm>
            <a:off x="1745672" y="2878280"/>
            <a:ext cx="12593783" cy="298543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200" dirty="0" err="1">
                <a:solidFill>
                  <a:schemeClr val="bg1"/>
                </a:solidFill>
                <a:latin typeface="Heebo Light" pitchFamily="2" charset="-79"/>
                <a:cs typeface="Heebo Light" pitchFamily="2" charset="-79"/>
              </a:rPr>
              <a:t>Ollama</a:t>
            </a:r>
            <a:r>
              <a:rPr lang="en-US" sz="3200" dirty="0">
                <a:solidFill>
                  <a:schemeClr val="bg1"/>
                </a:solidFill>
                <a:latin typeface="Heebo Light" pitchFamily="2" charset="-79"/>
                <a:cs typeface="Heebo Light" pitchFamily="2" charset="-79"/>
              </a:rPr>
              <a:t> offers streamlined local deployment for large models.</a:t>
            </a:r>
          </a:p>
          <a:p>
            <a:pPr marL="457200" indent="-457200">
              <a:lnSpc>
                <a:spcPct val="150000"/>
              </a:lnSpc>
              <a:buFont typeface="Arial" panose="020B0604020202020204" pitchFamily="34" charset="0"/>
              <a:buChar char="•"/>
            </a:pPr>
            <a:r>
              <a:rPr lang="en-US" sz="3200" dirty="0">
                <a:solidFill>
                  <a:schemeClr val="bg1"/>
                </a:solidFill>
                <a:latin typeface="Heebo Light" pitchFamily="2" charset="-79"/>
                <a:cs typeface="Heebo Light" pitchFamily="2" charset="-79"/>
              </a:rPr>
              <a:t>Optimized for fine-tuning models and controlling resource use.</a:t>
            </a:r>
          </a:p>
          <a:p>
            <a:pPr marL="457200" indent="-457200">
              <a:lnSpc>
                <a:spcPct val="150000"/>
              </a:lnSpc>
              <a:buFont typeface="Arial" panose="020B0604020202020204" pitchFamily="34" charset="0"/>
              <a:buChar char="•"/>
            </a:pPr>
            <a:r>
              <a:rPr lang="en-US" sz="3200" dirty="0">
                <a:solidFill>
                  <a:schemeClr val="bg1"/>
                </a:solidFill>
                <a:latin typeface="Heebo Light" pitchFamily="2" charset="-79"/>
                <a:cs typeface="Heebo Light" pitchFamily="2" charset="-79"/>
              </a:rPr>
              <a:t>Provides an intuitive platform for AI experimentation.</a:t>
            </a:r>
          </a:p>
          <a:p>
            <a:pPr marL="457200" indent="-457200">
              <a:lnSpc>
                <a:spcPct val="150000"/>
              </a:lnSpc>
              <a:buFont typeface="Arial" panose="020B0604020202020204" pitchFamily="34" charset="0"/>
              <a:buChar char="•"/>
            </a:pPr>
            <a:r>
              <a:rPr lang="en-US" sz="3200" dirty="0">
                <a:solidFill>
                  <a:schemeClr val="bg1"/>
                </a:solidFill>
                <a:latin typeface="Heebo Light" pitchFamily="2" charset="-79"/>
                <a:cs typeface="Heebo Light" pitchFamily="2" charset="-79"/>
              </a:rPr>
              <a:t>Example Use: Local customization of LLMs with low latency.</a:t>
            </a:r>
          </a:p>
        </p:txBody>
      </p:sp>
    </p:spTree>
    <p:extLst>
      <p:ext uri="{BB962C8B-B14F-4D97-AF65-F5344CB8AC3E}">
        <p14:creationId xmlns:p14="http://schemas.microsoft.com/office/powerpoint/2010/main" val="1400034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559268-B168-6281-9125-82EAD24B7CA0}"/>
              </a:ext>
            </a:extLst>
          </p:cNvPr>
          <p:cNvPicPr>
            <a:picLocks noChangeAspect="1"/>
          </p:cNvPicPr>
          <p:nvPr/>
        </p:nvPicPr>
        <p:blipFill>
          <a:blip r:embed="rId2"/>
          <a:stretch>
            <a:fillRect/>
          </a:stretch>
        </p:blipFill>
        <p:spPr>
          <a:xfrm>
            <a:off x="3112564" y="256538"/>
            <a:ext cx="8405272" cy="5642818"/>
          </a:xfrm>
          <a:prstGeom prst="rect">
            <a:avLst/>
          </a:prstGeom>
        </p:spPr>
      </p:pic>
      <p:pic>
        <p:nvPicPr>
          <p:cNvPr id="5" name="Picture 4">
            <a:extLst>
              <a:ext uri="{FF2B5EF4-FFF2-40B4-BE49-F238E27FC236}">
                <a16:creationId xmlns:a16="http://schemas.microsoft.com/office/drawing/2014/main" id="{E585210F-C619-B1D9-E8E8-E308F9094F50}"/>
              </a:ext>
            </a:extLst>
          </p:cNvPr>
          <p:cNvPicPr>
            <a:picLocks noChangeAspect="1"/>
          </p:cNvPicPr>
          <p:nvPr/>
        </p:nvPicPr>
        <p:blipFill>
          <a:blip r:embed="rId3"/>
          <a:stretch>
            <a:fillRect/>
          </a:stretch>
        </p:blipFill>
        <p:spPr>
          <a:xfrm>
            <a:off x="3112564" y="5899356"/>
            <a:ext cx="8405272" cy="1819275"/>
          </a:xfrm>
          <a:prstGeom prst="rect">
            <a:avLst/>
          </a:prstGeom>
        </p:spPr>
      </p:pic>
    </p:spTree>
    <p:extLst>
      <p:ext uri="{BB962C8B-B14F-4D97-AF65-F5344CB8AC3E}">
        <p14:creationId xmlns:p14="http://schemas.microsoft.com/office/powerpoint/2010/main" val="268673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2592" y="577810"/>
            <a:ext cx="7678817" cy="1308021"/>
          </a:xfrm>
          <a:prstGeom prst="rect">
            <a:avLst/>
          </a:prstGeom>
          <a:noFill/>
          <a:ln/>
        </p:spPr>
        <p:txBody>
          <a:bodyPr wrap="square" lIns="0" tIns="0" rIns="0" bIns="0" rtlCol="0" anchor="t"/>
          <a:lstStyle/>
          <a:p>
            <a:pPr marL="0" indent="0">
              <a:lnSpc>
                <a:spcPts val="5150"/>
              </a:lnSpc>
              <a:buNone/>
            </a:pPr>
            <a:r>
              <a:rPr lang="en-US" sz="4100" dirty="0">
                <a:solidFill>
                  <a:srgbClr val="F2F0F4"/>
                </a:solidFill>
                <a:latin typeface="Montserrat" pitchFamily="34" charset="0"/>
                <a:ea typeface="Montserrat" pitchFamily="34" charset="-122"/>
                <a:cs typeface="Montserrat" pitchFamily="34" charset="-120"/>
              </a:rPr>
              <a:t>Step-by-Step Guide with Ollama</a:t>
            </a:r>
            <a:endParaRPr lang="en-US" sz="4100" dirty="0"/>
          </a:p>
        </p:txBody>
      </p:sp>
      <p:sp>
        <p:nvSpPr>
          <p:cNvPr id="4" name="Shape 1"/>
          <p:cNvSpPr/>
          <p:nvPr/>
        </p:nvSpPr>
        <p:spPr>
          <a:xfrm>
            <a:off x="1035129" y="2199799"/>
            <a:ext cx="22860" cy="5451872"/>
          </a:xfrm>
          <a:prstGeom prst="roundRect">
            <a:avLst>
              <a:gd name="adj" fmla="val 384606"/>
            </a:avLst>
          </a:prstGeom>
          <a:solidFill>
            <a:srgbClr val="4A2C85"/>
          </a:solidFill>
          <a:ln/>
        </p:spPr>
        <p:txBody>
          <a:bodyPr/>
          <a:lstStyle/>
          <a:p>
            <a:endParaRPr lang="en-IN"/>
          </a:p>
        </p:txBody>
      </p:sp>
      <p:sp>
        <p:nvSpPr>
          <p:cNvPr id="5" name="Shape 2"/>
          <p:cNvSpPr/>
          <p:nvPr/>
        </p:nvSpPr>
        <p:spPr>
          <a:xfrm>
            <a:off x="1259145" y="2659142"/>
            <a:ext cx="732592" cy="22860"/>
          </a:xfrm>
          <a:prstGeom prst="roundRect">
            <a:avLst>
              <a:gd name="adj" fmla="val 384606"/>
            </a:avLst>
          </a:prstGeom>
          <a:solidFill>
            <a:srgbClr val="4A2C85"/>
          </a:solidFill>
          <a:ln/>
        </p:spPr>
        <p:txBody>
          <a:bodyPr/>
          <a:lstStyle/>
          <a:p>
            <a:endParaRPr lang="en-IN"/>
          </a:p>
        </p:txBody>
      </p:sp>
      <p:sp>
        <p:nvSpPr>
          <p:cNvPr id="6" name="Shape 3"/>
          <p:cNvSpPr/>
          <p:nvPr/>
        </p:nvSpPr>
        <p:spPr>
          <a:xfrm>
            <a:off x="811113" y="2435185"/>
            <a:ext cx="470892" cy="470892"/>
          </a:xfrm>
          <a:prstGeom prst="roundRect">
            <a:avLst>
              <a:gd name="adj" fmla="val 18671"/>
            </a:avLst>
          </a:prstGeom>
          <a:solidFill>
            <a:srgbClr val="31136C"/>
          </a:solidFill>
          <a:ln w="7620">
            <a:solidFill>
              <a:srgbClr val="4A2C85"/>
            </a:solidFill>
            <a:prstDash val="solid"/>
          </a:ln>
        </p:spPr>
        <p:txBody>
          <a:bodyPr/>
          <a:lstStyle/>
          <a:p>
            <a:endParaRPr lang="en-IN"/>
          </a:p>
        </p:txBody>
      </p:sp>
      <p:sp>
        <p:nvSpPr>
          <p:cNvPr id="7" name="Text 4"/>
          <p:cNvSpPr/>
          <p:nvPr/>
        </p:nvSpPr>
        <p:spPr>
          <a:xfrm>
            <a:off x="989826" y="2513648"/>
            <a:ext cx="113348" cy="313968"/>
          </a:xfrm>
          <a:prstGeom prst="rect">
            <a:avLst/>
          </a:prstGeom>
          <a:noFill/>
          <a:ln/>
        </p:spPr>
        <p:txBody>
          <a:bodyPr wrap="none" lIns="0" tIns="0" rIns="0" bIns="0" rtlCol="0" anchor="t"/>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1</a:t>
            </a:r>
            <a:endParaRPr lang="en-US" sz="2450" dirty="0"/>
          </a:p>
        </p:txBody>
      </p:sp>
      <p:sp>
        <p:nvSpPr>
          <p:cNvPr id="8" name="Text 5"/>
          <p:cNvSpPr/>
          <p:nvPr/>
        </p:nvSpPr>
        <p:spPr>
          <a:xfrm>
            <a:off x="2197894" y="2409111"/>
            <a:ext cx="2616637" cy="327065"/>
          </a:xfrm>
          <a:prstGeom prst="rect">
            <a:avLst/>
          </a:prstGeom>
          <a:noFill/>
          <a:ln/>
        </p:spPr>
        <p:txBody>
          <a:bodyPr wrap="none" lIns="0" tIns="0" rIns="0" bIns="0" rtlCol="0" anchor="t"/>
          <a:lstStyle/>
          <a:p>
            <a:pPr marL="0" indent="0" algn="l">
              <a:lnSpc>
                <a:spcPts val="2550"/>
              </a:lnSpc>
              <a:buNone/>
            </a:pPr>
            <a:r>
              <a:rPr lang="en-US" sz="2050" dirty="0">
                <a:solidFill>
                  <a:srgbClr val="DCD7E5"/>
                </a:solidFill>
                <a:latin typeface="Montserrat" pitchFamily="34" charset="0"/>
                <a:ea typeface="Montserrat" pitchFamily="34" charset="-122"/>
                <a:cs typeface="Montserrat" pitchFamily="34" charset="-120"/>
              </a:rPr>
              <a:t>Install </a:t>
            </a:r>
            <a:r>
              <a:rPr lang="en-US" sz="2050" dirty="0" err="1">
                <a:solidFill>
                  <a:srgbClr val="DCD7E5"/>
                </a:solidFill>
                <a:latin typeface="Montserrat" pitchFamily="34" charset="0"/>
                <a:ea typeface="Montserrat" pitchFamily="34" charset="-122"/>
                <a:cs typeface="Montserrat" pitchFamily="34" charset="-120"/>
              </a:rPr>
              <a:t>Ollama</a:t>
            </a:r>
            <a:r>
              <a:rPr lang="en-US" sz="2050" dirty="0">
                <a:solidFill>
                  <a:srgbClr val="DCD7E5"/>
                </a:solidFill>
                <a:latin typeface="Montserrat" pitchFamily="34" charset="0"/>
                <a:ea typeface="Montserrat" pitchFamily="34" charset="-122"/>
                <a:cs typeface="Montserrat" pitchFamily="34" charset="-120"/>
              </a:rPr>
              <a:t>: </a:t>
            </a:r>
            <a:r>
              <a:rPr lang="en-US" sz="2050" dirty="0">
                <a:solidFill>
                  <a:srgbClr val="DCD7E5"/>
                </a:solidFill>
                <a:latin typeface="Montserrat" pitchFamily="34" charset="0"/>
                <a:ea typeface="Montserrat" pitchFamily="34" charset="-122"/>
                <a:cs typeface="Montserrat" pitchFamily="34" charset="-120"/>
                <a:hlinkClick r:id="rId4"/>
              </a:rPr>
              <a:t>https://ollama.com</a:t>
            </a:r>
            <a:endParaRPr lang="en-US" sz="2050" dirty="0"/>
          </a:p>
        </p:txBody>
      </p:sp>
      <p:sp>
        <p:nvSpPr>
          <p:cNvPr id="9" name="Text 6"/>
          <p:cNvSpPr/>
          <p:nvPr/>
        </p:nvSpPr>
        <p:spPr>
          <a:xfrm>
            <a:off x="2197894" y="2861667"/>
            <a:ext cx="6213515" cy="334804"/>
          </a:xfrm>
          <a:prstGeom prst="rect">
            <a:avLst/>
          </a:prstGeom>
          <a:noFill/>
          <a:ln/>
        </p:spPr>
        <p:txBody>
          <a:bodyPr wrap="non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Download and install easily.</a:t>
            </a:r>
            <a:endParaRPr lang="en-US" sz="1600" dirty="0"/>
          </a:p>
        </p:txBody>
      </p:sp>
      <p:sp>
        <p:nvSpPr>
          <p:cNvPr id="10" name="Shape 7"/>
          <p:cNvSpPr/>
          <p:nvPr/>
        </p:nvSpPr>
        <p:spPr>
          <a:xfrm>
            <a:off x="1259145" y="4074438"/>
            <a:ext cx="732592" cy="22860"/>
          </a:xfrm>
          <a:prstGeom prst="roundRect">
            <a:avLst>
              <a:gd name="adj" fmla="val 384606"/>
            </a:avLst>
          </a:prstGeom>
          <a:solidFill>
            <a:srgbClr val="4A2C85"/>
          </a:solidFill>
          <a:ln/>
        </p:spPr>
        <p:txBody>
          <a:bodyPr/>
          <a:lstStyle/>
          <a:p>
            <a:endParaRPr lang="en-IN"/>
          </a:p>
        </p:txBody>
      </p:sp>
      <p:sp>
        <p:nvSpPr>
          <p:cNvPr id="11" name="Shape 8"/>
          <p:cNvSpPr/>
          <p:nvPr/>
        </p:nvSpPr>
        <p:spPr>
          <a:xfrm>
            <a:off x="811113" y="3850481"/>
            <a:ext cx="470892" cy="470892"/>
          </a:xfrm>
          <a:prstGeom prst="roundRect">
            <a:avLst>
              <a:gd name="adj" fmla="val 18671"/>
            </a:avLst>
          </a:prstGeom>
          <a:solidFill>
            <a:srgbClr val="31136C"/>
          </a:solidFill>
          <a:ln w="7620">
            <a:solidFill>
              <a:srgbClr val="4A2C85"/>
            </a:solidFill>
            <a:prstDash val="solid"/>
          </a:ln>
        </p:spPr>
        <p:txBody>
          <a:bodyPr/>
          <a:lstStyle/>
          <a:p>
            <a:endParaRPr lang="en-IN"/>
          </a:p>
        </p:txBody>
      </p:sp>
      <p:sp>
        <p:nvSpPr>
          <p:cNvPr id="12" name="Text 9"/>
          <p:cNvSpPr/>
          <p:nvPr/>
        </p:nvSpPr>
        <p:spPr>
          <a:xfrm>
            <a:off x="957322" y="3928943"/>
            <a:ext cx="178356" cy="313968"/>
          </a:xfrm>
          <a:prstGeom prst="rect">
            <a:avLst/>
          </a:prstGeom>
          <a:noFill/>
          <a:ln/>
        </p:spPr>
        <p:txBody>
          <a:bodyPr wrap="none" lIns="0" tIns="0" rIns="0" bIns="0" rtlCol="0" anchor="t"/>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2</a:t>
            </a:r>
            <a:endParaRPr lang="en-US" sz="2450" dirty="0"/>
          </a:p>
        </p:txBody>
      </p:sp>
      <p:sp>
        <p:nvSpPr>
          <p:cNvPr id="13" name="Text 10"/>
          <p:cNvSpPr/>
          <p:nvPr/>
        </p:nvSpPr>
        <p:spPr>
          <a:xfrm>
            <a:off x="2197894" y="3824407"/>
            <a:ext cx="2616637" cy="327065"/>
          </a:xfrm>
          <a:prstGeom prst="rect">
            <a:avLst/>
          </a:prstGeom>
          <a:noFill/>
          <a:ln/>
        </p:spPr>
        <p:txBody>
          <a:bodyPr wrap="none" lIns="0" tIns="0" rIns="0" bIns="0" rtlCol="0" anchor="t"/>
          <a:lstStyle/>
          <a:p>
            <a:pPr marL="0" indent="0" algn="l">
              <a:lnSpc>
                <a:spcPts val="2550"/>
              </a:lnSpc>
              <a:buNone/>
            </a:pPr>
            <a:r>
              <a:rPr lang="en-US" sz="2050" dirty="0">
                <a:solidFill>
                  <a:srgbClr val="DCD7E5"/>
                </a:solidFill>
                <a:latin typeface="Montserrat" pitchFamily="34" charset="0"/>
                <a:ea typeface="Montserrat" pitchFamily="34" charset="-122"/>
                <a:cs typeface="Montserrat" pitchFamily="34" charset="-120"/>
              </a:rPr>
              <a:t>Select a Model</a:t>
            </a:r>
            <a:endParaRPr lang="en-US" sz="2050" dirty="0"/>
          </a:p>
        </p:txBody>
      </p:sp>
      <p:sp>
        <p:nvSpPr>
          <p:cNvPr id="14" name="Text 11"/>
          <p:cNvSpPr/>
          <p:nvPr/>
        </p:nvSpPr>
        <p:spPr>
          <a:xfrm>
            <a:off x="2197894" y="4276963"/>
            <a:ext cx="6213515" cy="334804"/>
          </a:xfrm>
          <a:prstGeom prst="rect">
            <a:avLst/>
          </a:prstGeom>
          <a:noFill/>
          <a:ln/>
        </p:spPr>
        <p:txBody>
          <a:bodyPr wrap="non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Choose "llama2" or similar.</a:t>
            </a:r>
            <a:endParaRPr lang="en-US" sz="1600" dirty="0"/>
          </a:p>
        </p:txBody>
      </p:sp>
      <p:sp>
        <p:nvSpPr>
          <p:cNvPr id="15" name="Shape 12"/>
          <p:cNvSpPr/>
          <p:nvPr/>
        </p:nvSpPr>
        <p:spPr>
          <a:xfrm>
            <a:off x="1259145" y="5489734"/>
            <a:ext cx="732592" cy="22860"/>
          </a:xfrm>
          <a:prstGeom prst="roundRect">
            <a:avLst>
              <a:gd name="adj" fmla="val 384606"/>
            </a:avLst>
          </a:prstGeom>
          <a:solidFill>
            <a:srgbClr val="4A2C85"/>
          </a:solidFill>
          <a:ln/>
        </p:spPr>
        <p:txBody>
          <a:bodyPr/>
          <a:lstStyle/>
          <a:p>
            <a:endParaRPr lang="en-IN"/>
          </a:p>
        </p:txBody>
      </p:sp>
      <p:sp>
        <p:nvSpPr>
          <p:cNvPr id="16" name="Shape 13"/>
          <p:cNvSpPr/>
          <p:nvPr/>
        </p:nvSpPr>
        <p:spPr>
          <a:xfrm>
            <a:off x="811113" y="5265777"/>
            <a:ext cx="470892" cy="470892"/>
          </a:xfrm>
          <a:prstGeom prst="roundRect">
            <a:avLst>
              <a:gd name="adj" fmla="val 18671"/>
            </a:avLst>
          </a:prstGeom>
          <a:solidFill>
            <a:srgbClr val="31136C"/>
          </a:solidFill>
          <a:ln w="7620">
            <a:solidFill>
              <a:srgbClr val="4A2C85"/>
            </a:solidFill>
            <a:prstDash val="solid"/>
          </a:ln>
        </p:spPr>
        <p:txBody>
          <a:bodyPr/>
          <a:lstStyle/>
          <a:p>
            <a:endParaRPr lang="en-IN"/>
          </a:p>
        </p:txBody>
      </p:sp>
      <p:sp>
        <p:nvSpPr>
          <p:cNvPr id="17" name="Text 14"/>
          <p:cNvSpPr/>
          <p:nvPr/>
        </p:nvSpPr>
        <p:spPr>
          <a:xfrm>
            <a:off x="958036" y="5344239"/>
            <a:ext cx="177046" cy="313968"/>
          </a:xfrm>
          <a:prstGeom prst="rect">
            <a:avLst/>
          </a:prstGeom>
          <a:noFill/>
          <a:ln/>
        </p:spPr>
        <p:txBody>
          <a:bodyPr wrap="none" lIns="0" tIns="0" rIns="0" bIns="0" rtlCol="0" anchor="t"/>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3</a:t>
            </a:r>
            <a:endParaRPr lang="en-US" sz="2450" dirty="0"/>
          </a:p>
        </p:txBody>
      </p:sp>
      <p:sp>
        <p:nvSpPr>
          <p:cNvPr id="18" name="Text 15"/>
          <p:cNvSpPr/>
          <p:nvPr/>
        </p:nvSpPr>
        <p:spPr>
          <a:xfrm>
            <a:off x="2197894" y="5239703"/>
            <a:ext cx="2616637" cy="327065"/>
          </a:xfrm>
          <a:prstGeom prst="rect">
            <a:avLst/>
          </a:prstGeom>
          <a:noFill/>
          <a:ln/>
        </p:spPr>
        <p:txBody>
          <a:bodyPr wrap="none" lIns="0" tIns="0" rIns="0" bIns="0" rtlCol="0" anchor="t"/>
          <a:lstStyle/>
          <a:p>
            <a:pPr marL="0" indent="0" algn="l">
              <a:lnSpc>
                <a:spcPts val="2550"/>
              </a:lnSpc>
              <a:buNone/>
            </a:pPr>
            <a:r>
              <a:rPr lang="en-US" sz="2050" dirty="0">
                <a:solidFill>
                  <a:srgbClr val="DCD7E5"/>
                </a:solidFill>
                <a:latin typeface="Montserrat" pitchFamily="34" charset="0"/>
                <a:ea typeface="Montserrat" pitchFamily="34" charset="-122"/>
                <a:cs typeface="Montserrat" pitchFamily="34" charset="-120"/>
              </a:rPr>
              <a:t>Run the Command</a:t>
            </a:r>
            <a:endParaRPr lang="en-US" sz="2050" dirty="0"/>
          </a:p>
        </p:txBody>
      </p:sp>
      <p:sp>
        <p:nvSpPr>
          <p:cNvPr id="19" name="Text 16"/>
          <p:cNvSpPr/>
          <p:nvPr/>
        </p:nvSpPr>
        <p:spPr>
          <a:xfrm>
            <a:off x="2197894" y="5692259"/>
            <a:ext cx="6213515" cy="334804"/>
          </a:xfrm>
          <a:prstGeom prst="rect">
            <a:avLst/>
          </a:prstGeom>
          <a:noFill/>
          <a:ln/>
        </p:spPr>
        <p:txBody>
          <a:bodyPr wrap="non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Type "ollama run llama2".</a:t>
            </a:r>
            <a:endParaRPr lang="en-US" sz="1600" dirty="0"/>
          </a:p>
        </p:txBody>
      </p:sp>
      <p:sp>
        <p:nvSpPr>
          <p:cNvPr id="20" name="Shape 17"/>
          <p:cNvSpPr/>
          <p:nvPr/>
        </p:nvSpPr>
        <p:spPr>
          <a:xfrm>
            <a:off x="1259145" y="6905030"/>
            <a:ext cx="732592" cy="22860"/>
          </a:xfrm>
          <a:prstGeom prst="roundRect">
            <a:avLst>
              <a:gd name="adj" fmla="val 384606"/>
            </a:avLst>
          </a:prstGeom>
          <a:solidFill>
            <a:srgbClr val="4A2C85"/>
          </a:solidFill>
          <a:ln/>
        </p:spPr>
        <p:txBody>
          <a:bodyPr/>
          <a:lstStyle/>
          <a:p>
            <a:endParaRPr lang="en-IN"/>
          </a:p>
        </p:txBody>
      </p:sp>
      <p:sp>
        <p:nvSpPr>
          <p:cNvPr id="21" name="Shape 18"/>
          <p:cNvSpPr/>
          <p:nvPr/>
        </p:nvSpPr>
        <p:spPr>
          <a:xfrm>
            <a:off x="811113" y="6681073"/>
            <a:ext cx="470892" cy="470892"/>
          </a:xfrm>
          <a:prstGeom prst="roundRect">
            <a:avLst>
              <a:gd name="adj" fmla="val 18671"/>
            </a:avLst>
          </a:prstGeom>
          <a:solidFill>
            <a:srgbClr val="31136C"/>
          </a:solidFill>
          <a:ln w="7620">
            <a:solidFill>
              <a:srgbClr val="4A2C85"/>
            </a:solidFill>
            <a:prstDash val="solid"/>
          </a:ln>
        </p:spPr>
        <p:txBody>
          <a:bodyPr/>
          <a:lstStyle/>
          <a:p>
            <a:endParaRPr lang="en-IN"/>
          </a:p>
        </p:txBody>
      </p:sp>
      <p:sp>
        <p:nvSpPr>
          <p:cNvPr id="22" name="Text 19"/>
          <p:cNvSpPr/>
          <p:nvPr/>
        </p:nvSpPr>
        <p:spPr>
          <a:xfrm>
            <a:off x="942796" y="6759535"/>
            <a:ext cx="207526" cy="313968"/>
          </a:xfrm>
          <a:prstGeom prst="rect">
            <a:avLst/>
          </a:prstGeom>
          <a:noFill/>
          <a:ln/>
        </p:spPr>
        <p:txBody>
          <a:bodyPr wrap="none" lIns="0" tIns="0" rIns="0" bIns="0" rtlCol="0" anchor="t"/>
          <a:lstStyle/>
          <a:p>
            <a:pPr marL="0" indent="0" algn="ctr">
              <a:lnSpc>
                <a:spcPts val="2450"/>
              </a:lnSpc>
              <a:buNone/>
            </a:pPr>
            <a:r>
              <a:rPr lang="en-US" sz="2450" dirty="0">
                <a:solidFill>
                  <a:srgbClr val="DCD7E5"/>
                </a:solidFill>
                <a:latin typeface="Montserrat" pitchFamily="34" charset="0"/>
                <a:ea typeface="Montserrat" pitchFamily="34" charset="-122"/>
                <a:cs typeface="Montserrat" pitchFamily="34" charset="-120"/>
              </a:rPr>
              <a:t>4</a:t>
            </a:r>
            <a:endParaRPr lang="en-US" sz="2450" dirty="0"/>
          </a:p>
        </p:txBody>
      </p:sp>
      <p:sp>
        <p:nvSpPr>
          <p:cNvPr id="23" name="Text 20"/>
          <p:cNvSpPr/>
          <p:nvPr/>
        </p:nvSpPr>
        <p:spPr>
          <a:xfrm>
            <a:off x="2197894" y="6654998"/>
            <a:ext cx="2616637" cy="327065"/>
          </a:xfrm>
          <a:prstGeom prst="rect">
            <a:avLst/>
          </a:prstGeom>
          <a:noFill/>
          <a:ln/>
        </p:spPr>
        <p:txBody>
          <a:bodyPr wrap="none" lIns="0" tIns="0" rIns="0" bIns="0" rtlCol="0" anchor="t"/>
          <a:lstStyle/>
          <a:p>
            <a:pPr marL="0" indent="0" algn="l">
              <a:lnSpc>
                <a:spcPts val="2550"/>
              </a:lnSpc>
              <a:buNone/>
            </a:pPr>
            <a:r>
              <a:rPr lang="en-US" sz="2050" dirty="0">
                <a:solidFill>
                  <a:srgbClr val="DCD7E5"/>
                </a:solidFill>
                <a:latin typeface="Montserrat" pitchFamily="34" charset="0"/>
                <a:ea typeface="Montserrat" pitchFamily="34" charset="-122"/>
                <a:cs typeface="Montserrat" pitchFamily="34" charset="-120"/>
              </a:rPr>
              <a:t>Interact with Model</a:t>
            </a:r>
            <a:endParaRPr lang="en-US" sz="2050" dirty="0"/>
          </a:p>
        </p:txBody>
      </p:sp>
      <p:sp>
        <p:nvSpPr>
          <p:cNvPr id="24" name="Text 21"/>
          <p:cNvSpPr/>
          <p:nvPr/>
        </p:nvSpPr>
        <p:spPr>
          <a:xfrm>
            <a:off x="2197894" y="7107555"/>
            <a:ext cx="6213515" cy="334804"/>
          </a:xfrm>
          <a:prstGeom prst="rect">
            <a:avLst/>
          </a:prstGeom>
          <a:noFill/>
          <a:ln/>
        </p:spPr>
        <p:txBody>
          <a:bodyPr wrap="non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Begin asking questions!</a:t>
            </a:r>
            <a:endParaRPr lang="en-US"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FF0919-0FAA-9660-A10F-353B97BC615C}"/>
              </a:ext>
            </a:extLst>
          </p:cNvPr>
          <p:cNvPicPr>
            <a:picLocks noChangeAspect="1"/>
          </p:cNvPicPr>
          <p:nvPr/>
        </p:nvPicPr>
        <p:blipFill>
          <a:blip r:embed="rId2"/>
          <a:stretch>
            <a:fillRect/>
          </a:stretch>
        </p:blipFill>
        <p:spPr>
          <a:xfrm>
            <a:off x="1748307" y="7264"/>
            <a:ext cx="11133785" cy="8215072"/>
          </a:xfrm>
          <a:prstGeom prst="rect">
            <a:avLst/>
          </a:prstGeom>
        </p:spPr>
      </p:pic>
      <p:sp>
        <p:nvSpPr>
          <p:cNvPr id="2" name="Rectangle 1">
            <a:extLst>
              <a:ext uri="{FF2B5EF4-FFF2-40B4-BE49-F238E27FC236}">
                <a16:creationId xmlns:a16="http://schemas.microsoft.com/office/drawing/2014/main" id="{9B008C3F-776A-FBA0-F24F-BC0CD532AD80}"/>
              </a:ext>
            </a:extLst>
          </p:cNvPr>
          <p:cNvSpPr/>
          <p:nvPr/>
        </p:nvSpPr>
        <p:spPr>
          <a:xfrm>
            <a:off x="1748307" y="6044540"/>
            <a:ext cx="4319984" cy="21777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072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7DB4B-28B3-34DE-5EC0-773EDFC0D82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F819369-9B99-6236-0DFD-BF9E0F0C0ADC}"/>
              </a:ext>
            </a:extLst>
          </p:cNvPr>
          <p:cNvSpPr txBox="1"/>
          <p:nvPr/>
        </p:nvSpPr>
        <p:spPr>
          <a:xfrm flipH="1">
            <a:off x="4748644" y="976746"/>
            <a:ext cx="6608617" cy="769441"/>
          </a:xfrm>
          <a:prstGeom prst="rect">
            <a:avLst/>
          </a:prstGeom>
          <a:noFill/>
        </p:spPr>
        <p:txBody>
          <a:bodyPr wrap="square" rtlCol="0">
            <a:spAutoFit/>
          </a:bodyPr>
          <a:lstStyle/>
          <a:p>
            <a:r>
              <a:rPr lang="en-IN" sz="4400" dirty="0">
                <a:solidFill>
                  <a:schemeClr val="bg1"/>
                </a:solidFill>
                <a:latin typeface="Montserrat" panose="00000500000000000000" pitchFamily="2" charset="0"/>
              </a:rPr>
              <a:t>API END POINTS</a:t>
            </a:r>
          </a:p>
        </p:txBody>
      </p:sp>
      <p:sp>
        <p:nvSpPr>
          <p:cNvPr id="3" name="TextBox 2">
            <a:extLst>
              <a:ext uri="{FF2B5EF4-FFF2-40B4-BE49-F238E27FC236}">
                <a16:creationId xmlns:a16="http://schemas.microsoft.com/office/drawing/2014/main" id="{AC71084C-30FC-87D6-B1D2-FA81935D488C}"/>
              </a:ext>
            </a:extLst>
          </p:cNvPr>
          <p:cNvSpPr txBox="1"/>
          <p:nvPr/>
        </p:nvSpPr>
        <p:spPr>
          <a:xfrm>
            <a:off x="1745672" y="2878280"/>
            <a:ext cx="12593783" cy="2569934"/>
          </a:xfrm>
          <a:prstGeom prst="rect">
            <a:avLst/>
          </a:prstGeom>
          <a:noFill/>
        </p:spPr>
        <p:txBody>
          <a:bodyPr wrap="square" rtlCol="0">
            <a:spAutoFit/>
          </a:bodyPr>
          <a:lstStyle/>
          <a:p>
            <a:pPr marL="457200" indent="-457200">
              <a:lnSpc>
                <a:spcPct val="200000"/>
              </a:lnSpc>
              <a:buFont typeface="Arial" panose="020B0604020202020204" pitchFamily="34" charset="0"/>
              <a:buChar char="•"/>
            </a:pPr>
            <a:r>
              <a:rPr lang="en-US" sz="2800" dirty="0">
                <a:solidFill>
                  <a:schemeClr val="bg1"/>
                </a:solidFill>
                <a:latin typeface="Heebo Light" pitchFamily="2" charset="-79"/>
                <a:cs typeface="Heebo Light" pitchFamily="2" charset="-79"/>
                <a:hlinkClick r:id="rId2"/>
              </a:rPr>
              <a:t>http://localhost:11434</a:t>
            </a:r>
            <a:r>
              <a:rPr lang="en-US" sz="2800" dirty="0">
                <a:solidFill>
                  <a:schemeClr val="bg1"/>
                </a:solidFill>
                <a:latin typeface="Heebo Light" pitchFamily="2" charset="-79"/>
                <a:cs typeface="Heebo Light" pitchFamily="2" charset="-79"/>
              </a:rPr>
              <a:t> : Check if </a:t>
            </a:r>
            <a:r>
              <a:rPr lang="en-US" sz="2800" dirty="0" err="1">
                <a:solidFill>
                  <a:schemeClr val="bg1"/>
                </a:solidFill>
                <a:latin typeface="Heebo Light" pitchFamily="2" charset="-79"/>
                <a:cs typeface="Heebo Light" pitchFamily="2" charset="-79"/>
              </a:rPr>
              <a:t>Ollama</a:t>
            </a:r>
            <a:r>
              <a:rPr lang="en-US" sz="2800" dirty="0">
                <a:solidFill>
                  <a:schemeClr val="bg1"/>
                </a:solidFill>
                <a:latin typeface="Heebo Light" pitchFamily="2" charset="-79"/>
                <a:cs typeface="Heebo Light" pitchFamily="2" charset="-79"/>
              </a:rPr>
              <a:t> is running</a:t>
            </a:r>
          </a:p>
          <a:p>
            <a:pPr marL="457200" indent="-457200">
              <a:lnSpc>
                <a:spcPct val="200000"/>
              </a:lnSpc>
              <a:buFont typeface="Arial" panose="020B0604020202020204" pitchFamily="34" charset="0"/>
              <a:buChar char="•"/>
            </a:pPr>
            <a:r>
              <a:rPr lang="en-US" sz="2800" dirty="0">
                <a:solidFill>
                  <a:schemeClr val="bg1"/>
                </a:solidFill>
                <a:latin typeface="Heebo Light" pitchFamily="2" charset="-79"/>
                <a:cs typeface="Heebo Light" pitchFamily="2" charset="-79"/>
                <a:hlinkClick r:id="rId3"/>
              </a:rPr>
              <a:t>http://localhost:11434/api/tags</a:t>
            </a:r>
            <a:r>
              <a:rPr lang="en-US" sz="2800" dirty="0">
                <a:solidFill>
                  <a:schemeClr val="bg1"/>
                </a:solidFill>
                <a:latin typeface="Heebo Light" pitchFamily="2" charset="-79"/>
                <a:cs typeface="Heebo Light" pitchFamily="2" charset="-79"/>
              </a:rPr>
              <a:t> : Provides Models details</a:t>
            </a:r>
          </a:p>
          <a:p>
            <a:pPr marL="457200" indent="-457200">
              <a:lnSpc>
                <a:spcPct val="200000"/>
              </a:lnSpc>
              <a:buFont typeface="Arial" panose="020B0604020202020204" pitchFamily="34" charset="0"/>
              <a:buChar char="•"/>
            </a:pPr>
            <a:r>
              <a:rPr lang="en-US" sz="2800" dirty="0">
                <a:solidFill>
                  <a:schemeClr val="bg1"/>
                </a:solidFill>
                <a:latin typeface="Heebo Light" pitchFamily="2" charset="-79"/>
                <a:cs typeface="Heebo Light" pitchFamily="2" charset="-79"/>
                <a:hlinkClick r:id="rId4"/>
              </a:rPr>
              <a:t>http://localhost:11434/api/generate</a:t>
            </a:r>
            <a:r>
              <a:rPr lang="en-US" sz="2800" dirty="0">
                <a:solidFill>
                  <a:schemeClr val="bg1"/>
                </a:solidFill>
                <a:latin typeface="Heebo Light" pitchFamily="2" charset="-79"/>
                <a:cs typeface="Heebo Light" pitchFamily="2" charset="-79"/>
              </a:rPr>
              <a:t> : Endpoint to interact with model</a:t>
            </a:r>
          </a:p>
        </p:txBody>
      </p:sp>
    </p:spTree>
    <p:extLst>
      <p:ext uri="{BB962C8B-B14F-4D97-AF65-F5344CB8AC3E}">
        <p14:creationId xmlns:p14="http://schemas.microsoft.com/office/powerpoint/2010/main" val="1853041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E2797-AD01-2295-639D-2E461F1BE3B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74858A9-33D1-48DA-2F2F-FAA4F463EA29}"/>
              </a:ext>
            </a:extLst>
          </p:cNvPr>
          <p:cNvPicPr>
            <a:picLocks noChangeAspect="1"/>
          </p:cNvPicPr>
          <p:nvPr/>
        </p:nvPicPr>
        <p:blipFill>
          <a:blip r:embed="rId2"/>
          <a:stretch>
            <a:fillRect/>
          </a:stretch>
        </p:blipFill>
        <p:spPr>
          <a:xfrm>
            <a:off x="1752267" y="257836"/>
            <a:ext cx="10718157" cy="1836579"/>
          </a:xfrm>
          <a:prstGeom prst="rect">
            <a:avLst/>
          </a:prstGeom>
        </p:spPr>
      </p:pic>
      <p:pic>
        <p:nvPicPr>
          <p:cNvPr id="8" name="Picture 7">
            <a:extLst>
              <a:ext uri="{FF2B5EF4-FFF2-40B4-BE49-F238E27FC236}">
                <a16:creationId xmlns:a16="http://schemas.microsoft.com/office/drawing/2014/main" id="{F74A55B0-C587-6870-6D04-DF363C972097}"/>
              </a:ext>
            </a:extLst>
          </p:cNvPr>
          <p:cNvPicPr>
            <a:picLocks noChangeAspect="1"/>
          </p:cNvPicPr>
          <p:nvPr/>
        </p:nvPicPr>
        <p:blipFill>
          <a:blip r:embed="rId3"/>
          <a:stretch>
            <a:fillRect/>
          </a:stretch>
        </p:blipFill>
        <p:spPr>
          <a:xfrm>
            <a:off x="1752267" y="2094415"/>
            <a:ext cx="10718157" cy="5730737"/>
          </a:xfrm>
          <a:prstGeom prst="rect">
            <a:avLst/>
          </a:prstGeom>
        </p:spPr>
      </p:pic>
      <p:sp>
        <p:nvSpPr>
          <p:cNvPr id="2" name="Rectangle 1">
            <a:extLst>
              <a:ext uri="{FF2B5EF4-FFF2-40B4-BE49-F238E27FC236}">
                <a16:creationId xmlns:a16="http://schemas.microsoft.com/office/drawing/2014/main" id="{DCCF5B02-8DF5-CCB3-D95A-B3F8955A11E3}"/>
              </a:ext>
            </a:extLst>
          </p:cNvPr>
          <p:cNvSpPr/>
          <p:nvPr/>
        </p:nvSpPr>
        <p:spPr>
          <a:xfrm>
            <a:off x="1491010" y="103458"/>
            <a:ext cx="2926611" cy="89407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63036AE-3214-AF34-87B2-652115F44DF7}"/>
              </a:ext>
            </a:extLst>
          </p:cNvPr>
          <p:cNvSpPr/>
          <p:nvPr/>
        </p:nvSpPr>
        <p:spPr>
          <a:xfrm>
            <a:off x="1491010" y="1340886"/>
            <a:ext cx="9754922" cy="63041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7A0273-C103-7DCB-B328-9C80669A1688}"/>
              </a:ext>
            </a:extLst>
          </p:cNvPr>
          <p:cNvSpPr/>
          <p:nvPr/>
        </p:nvSpPr>
        <p:spPr>
          <a:xfrm>
            <a:off x="1491010" y="2437773"/>
            <a:ext cx="8033000" cy="211047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904960-7F9F-19A0-260F-7DDC3A7EF9DC}"/>
              </a:ext>
            </a:extLst>
          </p:cNvPr>
          <p:cNvSpPr/>
          <p:nvPr/>
        </p:nvSpPr>
        <p:spPr>
          <a:xfrm>
            <a:off x="1491010" y="4788133"/>
            <a:ext cx="9161156" cy="24439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8AE3FCC-38E7-27A3-0749-25BB2C13B7E3}"/>
              </a:ext>
            </a:extLst>
          </p:cNvPr>
          <p:cNvSpPr/>
          <p:nvPr/>
        </p:nvSpPr>
        <p:spPr>
          <a:xfrm>
            <a:off x="2136226" y="7366660"/>
            <a:ext cx="3906983" cy="45849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1186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Left)">
                                      <p:cBhvr>
                                        <p:cTn id="12" dur="7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trips(downLeft)">
                                      <p:cBhvr>
                                        <p:cTn id="17" dur="75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trips(downLeft)">
                                      <p:cBhvr>
                                        <p:cTn id="22" dur="75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strips(downLeft)">
                                      <p:cBhvr>
                                        <p:cTn id="2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04505" y="633055"/>
            <a:ext cx="7534989" cy="1436370"/>
          </a:xfrm>
          <a:prstGeom prst="rect">
            <a:avLst/>
          </a:prstGeom>
          <a:noFill/>
          <a:ln/>
        </p:spPr>
        <p:txBody>
          <a:bodyPr wrap="square" lIns="0" tIns="0" rIns="0" bIns="0" rtlCol="0" anchor="t"/>
          <a:lstStyle/>
          <a:p>
            <a:pPr marL="0" indent="0">
              <a:lnSpc>
                <a:spcPts val="5650"/>
              </a:lnSpc>
              <a:buNone/>
            </a:pPr>
            <a:r>
              <a:rPr lang="en-US" sz="4500" dirty="0">
                <a:solidFill>
                  <a:srgbClr val="F2F0F4"/>
                </a:solidFill>
                <a:latin typeface="Montserrat" pitchFamily="34" charset="0"/>
                <a:ea typeface="Montserrat" pitchFamily="34" charset="-122"/>
                <a:cs typeface="Montserrat" pitchFamily="34" charset="-120"/>
              </a:rPr>
              <a:t>Key Benefits of Local LLMs</a:t>
            </a:r>
            <a:endParaRPr lang="en-US" sz="4500" dirty="0"/>
          </a:p>
        </p:txBody>
      </p:sp>
      <p:sp>
        <p:nvSpPr>
          <p:cNvPr id="4" name="Shape 1"/>
          <p:cNvSpPr/>
          <p:nvPr/>
        </p:nvSpPr>
        <p:spPr>
          <a:xfrm>
            <a:off x="804505" y="2672596"/>
            <a:ext cx="402193" cy="402193"/>
          </a:xfrm>
          <a:prstGeom prst="roundRect">
            <a:avLst>
              <a:gd name="adj" fmla="val 24004"/>
            </a:avLst>
          </a:prstGeom>
          <a:solidFill>
            <a:srgbClr val="31136C"/>
          </a:solidFill>
          <a:ln w="7620">
            <a:solidFill>
              <a:srgbClr val="4A2C85"/>
            </a:solidFill>
            <a:prstDash val="solid"/>
          </a:ln>
        </p:spPr>
        <p:txBody>
          <a:bodyPr/>
          <a:lstStyle/>
          <a:p>
            <a:endParaRPr lang="en-IN"/>
          </a:p>
        </p:txBody>
      </p:sp>
      <p:sp>
        <p:nvSpPr>
          <p:cNvPr id="5" name="Text 2"/>
          <p:cNvSpPr/>
          <p:nvPr/>
        </p:nvSpPr>
        <p:spPr>
          <a:xfrm>
            <a:off x="1436489" y="2672596"/>
            <a:ext cx="2873216" cy="359092"/>
          </a:xfrm>
          <a:prstGeom prst="rect">
            <a:avLst/>
          </a:prstGeom>
          <a:noFill/>
          <a:ln/>
        </p:spPr>
        <p:txBody>
          <a:bodyPr wrap="none" lIns="0" tIns="0" rIns="0" bIns="0" rtlCol="0" anchor="t"/>
          <a:lstStyle/>
          <a:p>
            <a:pPr marL="0" indent="0">
              <a:lnSpc>
                <a:spcPts val="2800"/>
              </a:lnSpc>
              <a:buNone/>
            </a:pPr>
            <a:r>
              <a:rPr lang="en-US" sz="2250" dirty="0">
                <a:solidFill>
                  <a:srgbClr val="DCD7E5"/>
                </a:solidFill>
                <a:latin typeface="Montserrat" pitchFamily="34" charset="0"/>
                <a:ea typeface="Montserrat" pitchFamily="34" charset="-122"/>
                <a:cs typeface="Montserrat" pitchFamily="34" charset="-120"/>
              </a:rPr>
              <a:t>Cost Savings</a:t>
            </a:r>
            <a:endParaRPr lang="en-US" sz="2250" dirty="0"/>
          </a:p>
        </p:txBody>
      </p:sp>
      <p:sp>
        <p:nvSpPr>
          <p:cNvPr id="6" name="Text 3"/>
          <p:cNvSpPr/>
          <p:nvPr/>
        </p:nvSpPr>
        <p:spPr>
          <a:xfrm>
            <a:off x="1436489" y="3169563"/>
            <a:ext cx="6903006" cy="367784"/>
          </a:xfrm>
          <a:prstGeom prst="rect">
            <a:avLst/>
          </a:prstGeom>
          <a:noFill/>
          <a:ln/>
        </p:spPr>
        <p:txBody>
          <a:bodyPr wrap="none" lIns="0" tIns="0" rIns="0" bIns="0" rtlCol="0" anchor="t"/>
          <a:lstStyle/>
          <a:p>
            <a:pPr marL="0" indent="0">
              <a:lnSpc>
                <a:spcPts val="2850"/>
              </a:lnSpc>
              <a:buNone/>
            </a:pPr>
            <a:r>
              <a:rPr lang="en-US" sz="1800" dirty="0">
                <a:solidFill>
                  <a:srgbClr val="DCD7E5"/>
                </a:solidFill>
                <a:latin typeface="Heebo Light" pitchFamily="34" charset="0"/>
                <a:ea typeface="Heebo Light" pitchFamily="34" charset="-122"/>
                <a:cs typeface="Heebo Light" pitchFamily="34" charset="-120"/>
              </a:rPr>
              <a:t>Reduce cloud computing costs.</a:t>
            </a:r>
            <a:endParaRPr lang="en-US" sz="1800" dirty="0"/>
          </a:p>
        </p:txBody>
      </p:sp>
      <p:sp>
        <p:nvSpPr>
          <p:cNvPr id="7" name="Shape 4"/>
          <p:cNvSpPr/>
          <p:nvPr/>
        </p:nvSpPr>
        <p:spPr>
          <a:xfrm>
            <a:off x="804505" y="4025622"/>
            <a:ext cx="402193" cy="402193"/>
          </a:xfrm>
          <a:prstGeom prst="roundRect">
            <a:avLst>
              <a:gd name="adj" fmla="val 24004"/>
            </a:avLst>
          </a:prstGeom>
          <a:solidFill>
            <a:srgbClr val="31136C"/>
          </a:solidFill>
          <a:ln w="7620">
            <a:solidFill>
              <a:srgbClr val="4A2C85"/>
            </a:solidFill>
            <a:prstDash val="solid"/>
          </a:ln>
        </p:spPr>
        <p:txBody>
          <a:bodyPr/>
          <a:lstStyle/>
          <a:p>
            <a:endParaRPr lang="en-IN"/>
          </a:p>
        </p:txBody>
      </p:sp>
      <p:sp>
        <p:nvSpPr>
          <p:cNvPr id="8" name="Text 5"/>
          <p:cNvSpPr/>
          <p:nvPr/>
        </p:nvSpPr>
        <p:spPr>
          <a:xfrm>
            <a:off x="1436489" y="4025622"/>
            <a:ext cx="2873216" cy="359092"/>
          </a:xfrm>
          <a:prstGeom prst="rect">
            <a:avLst/>
          </a:prstGeom>
          <a:noFill/>
          <a:ln/>
        </p:spPr>
        <p:txBody>
          <a:bodyPr wrap="none" lIns="0" tIns="0" rIns="0" bIns="0" rtlCol="0" anchor="t"/>
          <a:lstStyle/>
          <a:p>
            <a:pPr marL="0" indent="0">
              <a:lnSpc>
                <a:spcPts val="2800"/>
              </a:lnSpc>
              <a:buNone/>
            </a:pPr>
            <a:r>
              <a:rPr lang="en-US" sz="2250" dirty="0">
                <a:solidFill>
                  <a:srgbClr val="DCD7E5"/>
                </a:solidFill>
                <a:latin typeface="Montserrat" pitchFamily="34" charset="0"/>
                <a:ea typeface="Montserrat" pitchFamily="34" charset="-122"/>
                <a:cs typeface="Montserrat" pitchFamily="34" charset="-120"/>
              </a:rPr>
              <a:t>Enhanced Privacy</a:t>
            </a:r>
            <a:endParaRPr lang="en-US" sz="2250" dirty="0"/>
          </a:p>
        </p:txBody>
      </p:sp>
      <p:sp>
        <p:nvSpPr>
          <p:cNvPr id="9" name="Text 6"/>
          <p:cNvSpPr/>
          <p:nvPr/>
        </p:nvSpPr>
        <p:spPr>
          <a:xfrm>
            <a:off x="1436489" y="4522589"/>
            <a:ext cx="6903006" cy="367784"/>
          </a:xfrm>
          <a:prstGeom prst="rect">
            <a:avLst/>
          </a:prstGeom>
          <a:noFill/>
          <a:ln/>
        </p:spPr>
        <p:txBody>
          <a:bodyPr wrap="none" lIns="0" tIns="0" rIns="0" bIns="0" rtlCol="0" anchor="t"/>
          <a:lstStyle/>
          <a:p>
            <a:pPr marL="0" indent="0">
              <a:lnSpc>
                <a:spcPts val="2850"/>
              </a:lnSpc>
              <a:buNone/>
            </a:pPr>
            <a:r>
              <a:rPr lang="en-US" sz="1800" dirty="0">
                <a:solidFill>
                  <a:srgbClr val="DCD7E5"/>
                </a:solidFill>
                <a:latin typeface="Heebo Light" pitchFamily="34" charset="0"/>
                <a:ea typeface="Heebo Light" pitchFamily="34" charset="-122"/>
                <a:cs typeface="Heebo Light" pitchFamily="34" charset="-120"/>
              </a:rPr>
              <a:t>Keep your data secure locally.</a:t>
            </a:r>
            <a:endParaRPr lang="en-US" sz="1800" dirty="0"/>
          </a:p>
        </p:txBody>
      </p:sp>
      <p:sp>
        <p:nvSpPr>
          <p:cNvPr id="10" name="Shape 7"/>
          <p:cNvSpPr/>
          <p:nvPr/>
        </p:nvSpPr>
        <p:spPr>
          <a:xfrm>
            <a:off x="804505" y="5378648"/>
            <a:ext cx="402193" cy="402193"/>
          </a:xfrm>
          <a:prstGeom prst="roundRect">
            <a:avLst>
              <a:gd name="adj" fmla="val 24004"/>
            </a:avLst>
          </a:prstGeom>
          <a:solidFill>
            <a:srgbClr val="31136C"/>
          </a:solidFill>
          <a:ln w="7620">
            <a:solidFill>
              <a:srgbClr val="4A2C85"/>
            </a:solidFill>
            <a:prstDash val="solid"/>
          </a:ln>
        </p:spPr>
        <p:txBody>
          <a:bodyPr/>
          <a:lstStyle/>
          <a:p>
            <a:endParaRPr lang="en-IN"/>
          </a:p>
        </p:txBody>
      </p:sp>
      <p:sp>
        <p:nvSpPr>
          <p:cNvPr id="11" name="Text 8"/>
          <p:cNvSpPr/>
          <p:nvPr/>
        </p:nvSpPr>
        <p:spPr>
          <a:xfrm>
            <a:off x="1436489" y="5378648"/>
            <a:ext cx="2873216" cy="359092"/>
          </a:xfrm>
          <a:prstGeom prst="rect">
            <a:avLst/>
          </a:prstGeom>
          <a:noFill/>
          <a:ln/>
        </p:spPr>
        <p:txBody>
          <a:bodyPr wrap="none" lIns="0" tIns="0" rIns="0" bIns="0" rtlCol="0" anchor="t"/>
          <a:lstStyle/>
          <a:p>
            <a:pPr marL="0" indent="0">
              <a:lnSpc>
                <a:spcPts val="2800"/>
              </a:lnSpc>
              <a:buNone/>
            </a:pPr>
            <a:r>
              <a:rPr lang="en-US" sz="2250" dirty="0">
                <a:solidFill>
                  <a:srgbClr val="DCD7E5"/>
                </a:solidFill>
                <a:latin typeface="Montserrat" pitchFamily="34" charset="0"/>
                <a:ea typeface="Montserrat" pitchFamily="34" charset="-122"/>
                <a:cs typeface="Montserrat" pitchFamily="34" charset="-120"/>
              </a:rPr>
              <a:t>Offline Access</a:t>
            </a:r>
            <a:endParaRPr lang="en-US" sz="2250" dirty="0"/>
          </a:p>
        </p:txBody>
      </p:sp>
      <p:sp>
        <p:nvSpPr>
          <p:cNvPr id="12" name="Text 9"/>
          <p:cNvSpPr/>
          <p:nvPr/>
        </p:nvSpPr>
        <p:spPr>
          <a:xfrm>
            <a:off x="1436489" y="5875615"/>
            <a:ext cx="6903006" cy="367784"/>
          </a:xfrm>
          <a:prstGeom prst="rect">
            <a:avLst/>
          </a:prstGeom>
          <a:noFill/>
          <a:ln/>
        </p:spPr>
        <p:txBody>
          <a:bodyPr wrap="none" lIns="0" tIns="0" rIns="0" bIns="0" rtlCol="0" anchor="t"/>
          <a:lstStyle/>
          <a:p>
            <a:pPr marL="0" indent="0">
              <a:lnSpc>
                <a:spcPts val="2850"/>
              </a:lnSpc>
              <a:buNone/>
            </a:pPr>
            <a:r>
              <a:rPr lang="en-US" sz="1800" dirty="0">
                <a:solidFill>
                  <a:srgbClr val="DCD7E5"/>
                </a:solidFill>
                <a:latin typeface="Heebo Light" pitchFamily="34" charset="0"/>
                <a:ea typeface="Heebo Light" pitchFamily="34" charset="-122"/>
                <a:cs typeface="Heebo Light" pitchFamily="34" charset="-120"/>
              </a:rPr>
              <a:t>Use LLMs anywhere, anytime.</a:t>
            </a:r>
            <a:endParaRPr lang="en-US" sz="1800" dirty="0"/>
          </a:p>
        </p:txBody>
      </p:sp>
      <p:sp>
        <p:nvSpPr>
          <p:cNvPr id="13" name="Shape 10"/>
          <p:cNvSpPr/>
          <p:nvPr/>
        </p:nvSpPr>
        <p:spPr>
          <a:xfrm>
            <a:off x="804505" y="6731675"/>
            <a:ext cx="402193" cy="402193"/>
          </a:xfrm>
          <a:prstGeom prst="roundRect">
            <a:avLst>
              <a:gd name="adj" fmla="val 24004"/>
            </a:avLst>
          </a:prstGeom>
          <a:solidFill>
            <a:srgbClr val="31136C"/>
          </a:solidFill>
          <a:ln w="7620">
            <a:solidFill>
              <a:srgbClr val="4A2C85"/>
            </a:solidFill>
            <a:prstDash val="solid"/>
          </a:ln>
        </p:spPr>
        <p:txBody>
          <a:bodyPr/>
          <a:lstStyle/>
          <a:p>
            <a:endParaRPr lang="en-IN"/>
          </a:p>
        </p:txBody>
      </p:sp>
      <p:sp>
        <p:nvSpPr>
          <p:cNvPr id="14" name="Text 11"/>
          <p:cNvSpPr/>
          <p:nvPr/>
        </p:nvSpPr>
        <p:spPr>
          <a:xfrm>
            <a:off x="1436489" y="6731675"/>
            <a:ext cx="3386138" cy="359092"/>
          </a:xfrm>
          <a:prstGeom prst="rect">
            <a:avLst/>
          </a:prstGeom>
          <a:noFill/>
          <a:ln/>
        </p:spPr>
        <p:txBody>
          <a:bodyPr wrap="none" lIns="0" tIns="0" rIns="0" bIns="0" rtlCol="0" anchor="t"/>
          <a:lstStyle/>
          <a:p>
            <a:pPr marL="0" indent="0">
              <a:lnSpc>
                <a:spcPts val="2800"/>
              </a:lnSpc>
              <a:buNone/>
            </a:pPr>
            <a:r>
              <a:rPr lang="en-US" sz="2250" dirty="0">
                <a:solidFill>
                  <a:srgbClr val="DCD7E5"/>
                </a:solidFill>
                <a:latin typeface="Montserrat" pitchFamily="34" charset="0"/>
                <a:ea typeface="Montserrat" pitchFamily="34" charset="-122"/>
                <a:cs typeface="Montserrat" pitchFamily="34" charset="-120"/>
              </a:rPr>
              <a:t>Faster Experimentation</a:t>
            </a:r>
            <a:endParaRPr lang="en-US" sz="2250" dirty="0"/>
          </a:p>
        </p:txBody>
      </p:sp>
      <p:sp>
        <p:nvSpPr>
          <p:cNvPr id="15" name="Text 12"/>
          <p:cNvSpPr/>
          <p:nvPr/>
        </p:nvSpPr>
        <p:spPr>
          <a:xfrm>
            <a:off x="1436489" y="7228642"/>
            <a:ext cx="6903006" cy="367784"/>
          </a:xfrm>
          <a:prstGeom prst="rect">
            <a:avLst/>
          </a:prstGeom>
          <a:noFill/>
          <a:ln/>
        </p:spPr>
        <p:txBody>
          <a:bodyPr wrap="none" lIns="0" tIns="0" rIns="0" bIns="0" rtlCol="0" anchor="t"/>
          <a:lstStyle/>
          <a:p>
            <a:pPr marL="0" indent="0">
              <a:lnSpc>
                <a:spcPts val="2850"/>
              </a:lnSpc>
              <a:buNone/>
            </a:pPr>
            <a:r>
              <a:rPr lang="en-US" sz="1800" dirty="0">
                <a:solidFill>
                  <a:srgbClr val="DCD7E5"/>
                </a:solidFill>
                <a:latin typeface="Heebo Light" pitchFamily="34" charset="0"/>
                <a:ea typeface="Heebo Light" pitchFamily="34" charset="-122"/>
                <a:cs typeface="Heebo Light" pitchFamily="34" charset="-120"/>
              </a:rPr>
              <a:t>Iterate quickly, no cloud delays.</a:t>
            </a:r>
            <a:endParaRPr lang="en-US" sz="18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896422"/>
            <a:ext cx="7532013"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Large Language Models</a:t>
            </a:r>
            <a:endParaRPr lang="en-US" sz="4850" dirty="0"/>
          </a:p>
        </p:txBody>
      </p:sp>
      <p:sp>
        <p:nvSpPr>
          <p:cNvPr id="4" name="Text 2"/>
          <p:cNvSpPr/>
          <p:nvPr/>
        </p:nvSpPr>
        <p:spPr>
          <a:xfrm>
            <a:off x="1074896" y="2531864"/>
            <a:ext cx="133707" cy="370284"/>
          </a:xfrm>
          <a:prstGeom prst="rect">
            <a:avLst/>
          </a:prstGeom>
          <a:noFill/>
          <a:ln/>
        </p:spPr>
        <p:txBody>
          <a:bodyPr wrap="none" lIns="0" tIns="0" rIns="0" bIns="0" rtlCol="0" anchor="t"/>
          <a:lstStyle/>
          <a:p>
            <a:pPr marL="0" indent="0" algn="ctr">
              <a:lnSpc>
                <a:spcPts val="2900"/>
              </a:lnSpc>
              <a:buNone/>
            </a:pPr>
            <a:endParaRPr lang="en-US" sz="2900" dirty="0"/>
          </a:p>
        </p:txBody>
      </p:sp>
      <p:sp>
        <p:nvSpPr>
          <p:cNvPr id="8" name="Text 6"/>
          <p:cNvSpPr/>
          <p:nvPr/>
        </p:nvSpPr>
        <p:spPr>
          <a:xfrm>
            <a:off x="5419606" y="2531864"/>
            <a:ext cx="210383" cy="370284"/>
          </a:xfrm>
          <a:prstGeom prst="rect">
            <a:avLst/>
          </a:prstGeom>
          <a:noFill/>
          <a:ln/>
        </p:spPr>
        <p:txBody>
          <a:bodyPr wrap="none" lIns="0" tIns="0" rIns="0" bIns="0" rtlCol="0" anchor="t"/>
          <a:lstStyle/>
          <a:p>
            <a:pPr marL="0" indent="0" algn="ctr">
              <a:lnSpc>
                <a:spcPts val="2900"/>
              </a:lnSpc>
              <a:buNone/>
            </a:pPr>
            <a:endParaRPr lang="en-US" sz="2900" dirty="0"/>
          </a:p>
        </p:txBody>
      </p:sp>
      <p:sp>
        <p:nvSpPr>
          <p:cNvPr id="16" name="Text 14"/>
          <p:cNvSpPr/>
          <p:nvPr/>
        </p:nvSpPr>
        <p:spPr>
          <a:xfrm>
            <a:off x="1019294" y="4766072"/>
            <a:ext cx="244793" cy="370284"/>
          </a:xfrm>
          <a:prstGeom prst="rect">
            <a:avLst/>
          </a:prstGeom>
          <a:noFill/>
          <a:ln/>
        </p:spPr>
        <p:txBody>
          <a:bodyPr wrap="none" lIns="0" tIns="0" rIns="0" bIns="0" rtlCol="0" anchor="t"/>
          <a:lstStyle/>
          <a:p>
            <a:pPr marL="0" indent="0" algn="ctr">
              <a:lnSpc>
                <a:spcPts val="2900"/>
              </a:lnSpc>
              <a:buNone/>
            </a:pPr>
            <a:endParaRPr lang="en-US" sz="2900" dirty="0"/>
          </a:p>
        </p:txBody>
      </p:sp>
      <p:sp>
        <p:nvSpPr>
          <p:cNvPr id="20" name="Text 18"/>
          <p:cNvSpPr/>
          <p:nvPr/>
        </p:nvSpPr>
        <p:spPr>
          <a:xfrm>
            <a:off x="7611547" y="4766072"/>
            <a:ext cx="209669" cy="370284"/>
          </a:xfrm>
          <a:prstGeom prst="rect">
            <a:avLst/>
          </a:prstGeom>
          <a:noFill/>
          <a:ln/>
        </p:spPr>
        <p:txBody>
          <a:bodyPr wrap="none" lIns="0" tIns="0" rIns="0" bIns="0" rtlCol="0" anchor="t"/>
          <a:lstStyle/>
          <a:p>
            <a:pPr marL="0" indent="0" algn="ctr">
              <a:lnSpc>
                <a:spcPts val="2900"/>
              </a:lnSpc>
              <a:buNone/>
            </a:pPr>
            <a:endParaRPr lang="en-US" sz="2900" dirty="0"/>
          </a:p>
        </p:txBody>
      </p:sp>
      <p:sp>
        <p:nvSpPr>
          <p:cNvPr id="23" name="Shape 21"/>
          <p:cNvSpPr/>
          <p:nvPr/>
        </p:nvSpPr>
        <p:spPr>
          <a:xfrm>
            <a:off x="1247180" y="2254124"/>
            <a:ext cx="4136231" cy="1453039"/>
          </a:xfrm>
          <a:prstGeom prst="roundRect">
            <a:avLst>
              <a:gd name="adj" fmla="val 7136"/>
            </a:avLst>
          </a:prstGeom>
          <a:solidFill>
            <a:srgbClr val="31136C"/>
          </a:solidFill>
          <a:ln w="15240">
            <a:solidFill>
              <a:srgbClr val="4A2C85"/>
            </a:solidFill>
            <a:prstDash val="solid"/>
          </a:ln>
        </p:spPr>
        <p:txBody>
          <a:bodyPr/>
          <a:lstStyle/>
          <a:p>
            <a:endParaRPr lang="en-IN"/>
          </a:p>
        </p:txBody>
      </p:sp>
      <p:sp>
        <p:nvSpPr>
          <p:cNvPr id="24" name="Text 22"/>
          <p:cNvSpPr/>
          <p:nvPr/>
        </p:nvSpPr>
        <p:spPr>
          <a:xfrm>
            <a:off x="1543943" y="2573114"/>
            <a:ext cx="3086100" cy="385763"/>
          </a:xfrm>
          <a:prstGeom prst="rect">
            <a:avLst/>
          </a:prstGeom>
          <a:noFill/>
          <a:ln/>
        </p:spPr>
        <p:txBody>
          <a:bodyPr wrap="non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What are LLMs?</a:t>
            </a:r>
            <a:endParaRPr lang="en-US" sz="2400" dirty="0"/>
          </a:p>
        </p:txBody>
      </p:sp>
      <p:sp>
        <p:nvSpPr>
          <p:cNvPr id="25" name="Text 23"/>
          <p:cNvSpPr/>
          <p:nvPr/>
        </p:nvSpPr>
        <p:spPr>
          <a:xfrm>
            <a:off x="1598604" y="3080342"/>
            <a:ext cx="3612118"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Powerful AI, massive datasets.</a:t>
            </a:r>
            <a:endParaRPr lang="en-US" sz="1900" dirty="0"/>
          </a:p>
        </p:txBody>
      </p:sp>
      <p:sp>
        <p:nvSpPr>
          <p:cNvPr id="26" name="Shape 24"/>
          <p:cNvSpPr/>
          <p:nvPr/>
        </p:nvSpPr>
        <p:spPr>
          <a:xfrm>
            <a:off x="5383411" y="4114800"/>
            <a:ext cx="4136231" cy="1453039"/>
          </a:xfrm>
          <a:prstGeom prst="roundRect">
            <a:avLst>
              <a:gd name="adj" fmla="val 7136"/>
            </a:avLst>
          </a:prstGeom>
          <a:solidFill>
            <a:srgbClr val="31136C"/>
          </a:solidFill>
          <a:ln w="15240">
            <a:solidFill>
              <a:srgbClr val="4A2C85"/>
            </a:solidFill>
            <a:prstDash val="solid"/>
          </a:ln>
        </p:spPr>
        <p:txBody>
          <a:bodyPr/>
          <a:lstStyle/>
          <a:p>
            <a:endParaRPr lang="en-IN"/>
          </a:p>
        </p:txBody>
      </p:sp>
      <p:sp>
        <p:nvSpPr>
          <p:cNvPr id="27" name="Text 25"/>
          <p:cNvSpPr/>
          <p:nvPr/>
        </p:nvSpPr>
        <p:spPr>
          <a:xfrm>
            <a:off x="5908476" y="439810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Human-like Text</a:t>
            </a:r>
            <a:endParaRPr lang="en-US" sz="2400" dirty="0"/>
          </a:p>
        </p:txBody>
      </p:sp>
      <p:sp>
        <p:nvSpPr>
          <p:cNvPr id="28" name="Text 26"/>
          <p:cNvSpPr/>
          <p:nvPr/>
        </p:nvSpPr>
        <p:spPr>
          <a:xfrm>
            <a:off x="5805488" y="4993978"/>
            <a:ext cx="3612118"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Generate text, answer questions.</a:t>
            </a:r>
            <a:endParaRPr lang="en-US" sz="1900" dirty="0"/>
          </a:p>
        </p:txBody>
      </p:sp>
      <p:sp>
        <p:nvSpPr>
          <p:cNvPr id="29" name="Shape 27"/>
          <p:cNvSpPr/>
          <p:nvPr/>
        </p:nvSpPr>
        <p:spPr>
          <a:xfrm>
            <a:off x="9630132" y="5880140"/>
            <a:ext cx="4136231" cy="1453039"/>
          </a:xfrm>
          <a:prstGeom prst="roundRect">
            <a:avLst>
              <a:gd name="adj" fmla="val 7136"/>
            </a:avLst>
          </a:prstGeom>
          <a:solidFill>
            <a:srgbClr val="31136C"/>
          </a:solidFill>
          <a:ln w="15240">
            <a:solidFill>
              <a:srgbClr val="4A2C85"/>
            </a:solidFill>
            <a:prstDash val="solid"/>
          </a:ln>
        </p:spPr>
        <p:txBody>
          <a:bodyPr/>
          <a:lstStyle/>
          <a:p>
            <a:endParaRPr lang="en-IN"/>
          </a:p>
        </p:txBody>
      </p:sp>
      <p:sp>
        <p:nvSpPr>
          <p:cNvPr id="30" name="Text 28"/>
          <p:cNvSpPr/>
          <p:nvPr/>
        </p:nvSpPr>
        <p:spPr>
          <a:xfrm>
            <a:off x="9892189" y="6142196"/>
            <a:ext cx="3086100" cy="385763"/>
          </a:xfrm>
          <a:prstGeom prst="rect">
            <a:avLst/>
          </a:prstGeom>
          <a:noFill/>
          <a:ln/>
        </p:spPr>
        <p:txBody>
          <a:bodyPr wrap="none" lIns="0" tIns="0" rIns="0" bIns="0" rtlCol="0" anchor="t"/>
          <a:lstStyle/>
          <a:p>
            <a:pPr marL="0" indent="0">
              <a:lnSpc>
                <a:spcPts val="3000"/>
              </a:lnSpc>
              <a:buNone/>
            </a:pPr>
            <a:r>
              <a:rPr lang="en-US" sz="2400" dirty="0">
                <a:solidFill>
                  <a:srgbClr val="DCD7E5"/>
                </a:solidFill>
                <a:latin typeface="Montserrat" pitchFamily="34" charset="0"/>
                <a:ea typeface="Montserrat" pitchFamily="34" charset="-122"/>
                <a:cs typeface="Montserrat" pitchFamily="34" charset="-120"/>
              </a:rPr>
              <a:t>Language Tasks</a:t>
            </a:r>
            <a:endParaRPr lang="en-US" sz="2400" dirty="0"/>
          </a:p>
        </p:txBody>
      </p:sp>
      <p:sp>
        <p:nvSpPr>
          <p:cNvPr id="31" name="Text 29"/>
          <p:cNvSpPr/>
          <p:nvPr/>
        </p:nvSpPr>
        <p:spPr>
          <a:xfrm>
            <a:off x="9892189" y="6676073"/>
            <a:ext cx="3612118" cy="395049"/>
          </a:xfrm>
          <a:prstGeom prst="rect">
            <a:avLst/>
          </a:prstGeom>
          <a:noFill/>
          <a:ln/>
        </p:spPr>
        <p:txBody>
          <a:bodyPr wrap="none" lIns="0" tIns="0" rIns="0" bIns="0" rtlCol="0" anchor="t"/>
          <a:lstStyle/>
          <a:p>
            <a:pPr marL="0" indent="0">
              <a:lnSpc>
                <a:spcPts val="3100"/>
              </a:lnSpc>
              <a:buNone/>
            </a:pPr>
            <a:r>
              <a:rPr lang="en-US" sz="1900" dirty="0">
                <a:solidFill>
                  <a:srgbClr val="DCD7E5"/>
                </a:solidFill>
                <a:latin typeface="Heebo Light" pitchFamily="34" charset="0"/>
                <a:ea typeface="Heebo Light" pitchFamily="34" charset="-122"/>
                <a:cs typeface="Heebo Light" pitchFamily="34" charset="-120"/>
              </a:rPr>
              <a:t>Versatile tools for various tasks.</a:t>
            </a:r>
            <a:endParaRPr lang="en-US" sz="19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1855" y="642104"/>
            <a:ext cx="6461403" cy="701397"/>
          </a:xfrm>
          <a:prstGeom prst="rect">
            <a:avLst/>
          </a:prstGeom>
          <a:noFill/>
          <a:ln/>
        </p:spPr>
        <p:txBody>
          <a:bodyPr wrap="none" lIns="0" tIns="0" rIns="0" bIns="0" rtlCol="0" anchor="t"/>
          <a:lstStyle/>
          <a:p>
            <a:pPr marL="0" indent="0">
              <a:lnSpc>
                <a:spcPts val="5500"/>
              </a:lnSpc>
              <a:buNone/>
            </a:pPr>
            <a:r>
              <a:rPr lang="en-US" sz="4400" dirty="0">
                <a:solidFill>
                  <a:srgbClr val="F2F0F4"/>
                </a:solidFill>
                <a:latin typeface="Montserrat" pitchFamily="34" charset="0"/>
                <a:ea typeface="Montserrat" pitchFamily="34" charset="-122"/>
                <a:cs typeface="Montserrat" pitchFamily="34" charset="-120"/>
              </a:rPr>
              <a:t>Local LLM Applications</a:t>
            </a:r>
            <a:endParaRPr lang="en-US" sz="4400" dirty="0"/>
          </a:p>
        </p:txBody>
      </p:sp>
      <p:sp>
        <p:nvSpPr>
          <p:cNvPr id="4" name="Shape 1"/>
          <p:cNvSpPr/>
          <p:nvPr/>
        </p:nvSpPr>
        <p:spPr>
          <a:xfrm>
            <a:off x="6271855" y="1680091"/>
            <a:ext cx="7573089" cy="1308497"/>
          </a:xfrm>
          <a:prstGeom prst="roundRect">
            <a:avLst>
              <a:gd name="adj" fmla="val 7204"/>
            </a:avLst>
          </a:prstGeom>
          <a:solidFill>
            <a:srgbClr val="31136C"/>
          </a:solidFill>
          <a:ln w="7620">
            <a:solidFill>
              <a:srgbClr val="4A2C85"/>
            </a:solidFill>
            <a:prstDash val="solid"/>
          </a:ln>
        </p:spPr>
        <p:txBody>
          <a:bodyPr/>
          <a:lstStyle/>
          <a:p>
            <a:endParaRPr lang="en-IN"/>
          </a:p>
        </p:txBody>
      </p:sp>
      <p:sp>
        <p:nvSpPr>
          <p:cNvPr id="5" name="Text 2"/>
          <p:cNvSpPr/>
          <p:nvPr/>
        </p:nvSpPr>
        <p:spPr>
          <a:xfrm>
            <a:off x="6503908" y="1912144"/>
            <a:ext cx="2805470" cy="350639"/>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AI Assistants</a:t>
            </a:r>
            <a:endParaRPr lang="en-US" sz="2200" dirty="0"/>
          </a:p>
        </p:txBody>
      </p:sp>
      <p:sp>
        <p:nvSpPr>
          <p:cNvPr id="6" name="Text 3"/>
          <p:cNvSpPr/>
          <p:nvPr/>
        </p:nvSpPr>
        <p:spPr>
          <a:xfrm>
            <a:off x="6503908" y="2397442"/>
            <a:ext cx="7108984" cy="359092"/>
          </a:xfrm>
          <a:prstGeom prst="rect">
            <a:avLst/>
          </a:prstGeom>
          <a:noFill/>
          <a:ln/>
        </p:spPr>
        <p:txBody>
          <a:bodyPr wrap="none" lIns="0" tIns="0" rIns="0" bIns="0" rtlCol="0" anchor="t"/>
          <a:lstStyle/>
          <a:p>
            <a:pPr marL="0" indent="0">
              <a:lnSpc>
                <a:spcPts val="2800"/>
              </a:lnSpc>
              <a:buNone/>
            </a:pPr>
            <a:r>
              <a:rPr lang="en-US" sz="1750" dirty="0">
                <a:solidFill>
                  <a:srgbClr val="DCD7E5"/>
                </a:solidFill>
                <a:latin typeface="Heebo Light" pitchFamily="34" charset="0"/>
                <a:ea typeface="Heebo Light" pitchFamily="34" charset="-122"/>
                <a:cs typeface="Heebo Light" pitchFamily="34" charset="-120"/>
              </a:rPr>
              <a:t>Personalized, always-on help.</a:t>
            </a:r>
            <a:endParaRPr lang="en-US" sz="1750" dirty="0"/>
          </a:p>
        </p:txBody>
      </p:sp>
      <p:sp>
        <p:nvSpPr>
          <p:cNvPr id="7" name="Shape 4"/>
          <p:cNvSpPr/>
          <p:nvPr/>
        </p:nvSpPr>
        <p:spPr>
          <a:xfrm>
            <a:off x="6271855" y="3213021"/>
            <a:ext cx="7573089" cy="1308497"/>
          </a:xfrm>
          <a:prstGeom prst="roundRect">
            <a:avLst>
              <a:gd name="adj" fmla="val 7204"/>
            </a:avLst>
          </a:prstGeom>
          <a:solidFill>
            <a:srgbClr val="31136C"/>
          </a:solidFill>
          <a:ln w="7620">
            <a:solidFill>
              <a:srgbClr val="4A2C85"/>
            </a:solidFill>
            <a:prstDash val="solid"/>
          </a:ln>
        </p:spPr>
        <p:txBody>
          <a:bodyPr/>
          <a:lstStyle/>
          <a:p>
            <a:endParaRPr lang="en-IN"/>
          </a:p>
        </p:txBody>
      </p:sp>
      <p:sp>
        <p:nvSpPr>
          <p:cNvPr id="8" name="Text 5"/>
          <p:cNvSpPr/>
          <p:nvPr/>
        </p:nvSpPr>
        <p:spPr>
          <a:xfrm>
            <a:off x="6503908" y="3445073"/>
            <a:ext cx="2805470" cy="350639"/>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Offline Translation</a:t>
            </a:r>
            <a:endParaRPr lang="en-US" sz="2200" dirty="0"/>
          </a:p>
        </p:txBody>
      </p:sp>
      <p:sp>
        <p:nvSpPr>
          <p:cNvPr id="9" name="Text 6"/>
          <p:cNvSpPr/>
          <p:nvPr/>
        </p:nvSpPr>
        <p:spPr>
          <a:xfrm>
            <a:off x="6503908" y="3930372"/>
            <a:ext cx="7108984" cy="359092"/>
          </a:xfrm>
          <a:prstGeom prst="rect">
            <a:avLst/>
          </a:prstGeom>
          <a:noFill/>
          <a:ln/>
        </p:spPr>
        <p:txBody>
          <a:bodyPr wrap="none" lIns="0" tIns="0" rIns="0" bIns="0" rtlCol="0" anchor="t"/>
          <a:lstStyle/>
          <a:p>
            <a:pPr marL="0" indent="0">
              <a:lnSpc>
                <a:spcPts val="2800"/>
              </a:lnSpc>
              <a:buNone/>
            </a:pPr>
            <a:r>
              <a:rPr lang="en-US" sz="1750" dirty="0">
                <a:solidFill>
                  <a:srgbClr val="DCD7E5"/>
                </a:solidFill>
                <a:latin typeface="Heebo Light" pitchFamily="34" charset="0"/>
                <a:ea typeface="Heebo Light" pitchFamily="34" charset="-122"/>
                <a:cs typeface="Heebo Light" pitchFamily="34" charset="-120"/>
              </a:rPr>
              <a:t>Seamless global communication.</a:t>
            </a:r>
            <a:endParaRPr lang="en-US" sz="1750" dirty="0"/>
          </a:p>
        </p:txBody>
      </p:sp>
      <p:sp>
        <p:nvSpPr>
          <p:cNvPr id="10" name="Shape 7"/>
          <p:cNvSpPr/>
          <p:nvPr/>
        </p:nvSpPr>
        <p:spPr>
          <a:xfrm>
            <a:off x="6271855" y="4745950"/>
            <a:ext cx="7573089" cy="1308497"/>
          </a:xfrm>
          <a:prstGeom prst="roundRect">
            <a:avLst>
              <a:gd name="adj" fmla="val 7204"/>
            </a:avLst>
          </a:prstGeom>
          <a:solidFill>
            <a:srgbClr val="31136C"/>
          </a:solidFill>
          <a:ln w="7620">
            <a:solidFill>
              <a:srgbClr val="4A2C85"/>
            </a:solidFill>
            <a:prstDash val="solid"/>
          </a:ln>
        </p:spPr>
        <p:txBody>
          <a:bodyPr/>
          <a:lstStyle/>
          <a:p>
            <a:endParaRPr lang="en-IN"/>
          </a:p>
        </p:txBody>
      </p:sp>
      <p:sp>
        <p:nvSpPr>
          <p:cNvPr id="11" name="Text 8"/>
          <p:cNvSpPr/>
          <p:nvPr/>
        </p:nvSpPr>
        <p:spPr>
          <a:xfrm>
            <a:off x="6503908" y="4978003"/>
            <a:ext cx="3179088" cy="350639"/>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Local Code Generation</a:t>
            </a:r>
            <a:endParaRPr lang="en-US" sz="2200" dirty="0"/>
          </a:p>
        </p:txBody>
      </p:sp>
      <p:sp>
        <p:nvSpPr>
          <p:cNvPr id="12" name="Text 9"/>
          <p:cNvSpPr/>
          <p:nvPr/>
        </p:nvSpPr>
        <p:spPr>
          <a:xfrm>
            <a:off x="6503908" y="5463302"/>
            <a:ext cx="7108984" cy="359092"/>
          </a:xfrm>
          <a:prstGeom prst="rect">
            <a:avLst/>
          </a:prstGeom>
          <a:noFill/>
          <a:ln/>
        </p:spPr>
        <p:txBody>
          <a:bodyPr wrap="none" lIns="0" tIns="0" rIns="0" bIns="0" rtlCol="0" anchor="t"/>
          <a:lstStyle/>
          <a:p>
            <a:pPr marL="0" indent="0">
              <a:lnSpc>
                <a:spcPts val="2800"/>
              </a:lnSpc>
              <a:buNone/>
            </a:pPr>
            <a:r>
              <a:rPr lang="en-US" sz="1750" dirty="0">
                <a:solidFill>
                  <a:srgbClr val="DCD7E5"/>
                </a:solidFill>
                <a:latin typeface="Heebo Light" pitchFamily="34" charset="0"/>
                <a:ea typeface="Heebo Light" pitchFamily="34" charset="-122"/>
                <a:cs typeface="Heebo Light" pitchFamily="34" charset="-120"/>
              </a:rPr>
              <a:t>Fast, efficient development.</a:t>
            </a:r>
            <a:endParaRPr lang="en-US" sz="1750" dirty="0"/>
          </a:p>
        </p:txBody>
      </p:sp>
      <p:sp>
        <p:nvSpPr>
          <p:cNvPr id="13" name="Shape 10"/>
          <p:cNvSpPr/>
          <p:nvPr/>
        </p:nvSpPr>
        <p:spPr>
          <a:xfrm>
            <a:off x="6271855" y="6278880"/>
            <a:ext cx="7573089" cy="1308497"/>
          </a:xfrm>
          <a:prstGeom prst="roundRect">
            <a:avLst>
              <a:gd name="adj" fmla="val 7204"/>
            </a:avLst>
          </a:prstGeom>
          <a:solidFill>
            <a:srgbClr val="31136C"/>
          </a:solidFill>
          <a:ln w="7620">
            <a:solidFill>
              <a:srgbClr val="4A2C85"/>
            </a:solidFill>
            <a:prstDash val="solid"/>
          </a:ln>
        </p:spPr>
        <p:txBody>
          <a:bodyPr/>
          <a:lstStyle/>
          <a:p>
            <a:endParaRPr lang="en-IN"/>
          </a:p>
        </p:txBody>
      </p:sp>
      <p:sp>
        <p:nvSpPr>
          <p:cNvPr id="14" name="Text 11"/>
          <p:cNvSpPr/>
          <p:nvPr/>
        </p:nvSpPr>
        <p:spPr>
          <a:xfrm>
            <a:off x="6503908" y="6510933"/>
            <a:ext cx="2805470" cy="350639"/>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Custom Chatbots</a:t>
            </a:r>
            <a:endParaRPr lang="en-US" sz="2200" dirty="0"/>
          </a:p>
        </p:txBody>
      </p:sp>
      <p:sp>
        <p:nvSpPr>
          <p:cNvPr id="15" name="Text 12"/>
          <p:cNvSpPr/>
          <p:nvPr/>
        </p:nvSpPr>
        <p:spPr>
          <a:xfrm>
            <a:off x="6503908" y="6996232"/>
            <a:ext cx="7108984" cy="359092"/>
          </a:xfrm>
          <a:prstGeom prst="rect">
            <a:avLst/>
          </a:prstGeom>
          <a:noFill/>
          <a:ln/>
        </p:spPr>
        <p:txBody>
          <a:bodyPr wrap="none" lIns="0" tIns="0" rIns="0" bIns="0" rtlCol="0" anchor="t"/>
          <a:lstStyle/>
          <a:p>
            <a:pPr marL="0" indent="0">
              <a:lnSpc>
                <a:spcPts val="2800"/>
              </a:lnSpc>
              <a:buNone/>
            </a:pPr>
            <a:r>
              <a:rPr lang="en-US" sz="1750" dirty="0">
                <a:solidFill>
                  <a:srgbClr val="DCD7E5"/>
                </a:solidFill>
                <a:latin typeface="Heebo Light" pitchFamily="34" charset="0"/>
                <a:ea typeface="Heebo Light" pitchFamily="34" charset="-122"/>
                <a:cs typeface="Heebo Light" pitchFamily="34" charset="-120"/>
              </a:rPr>
              <a:t>Specialized domain expertise.</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50702" y="668655"/>
            <a:ext cx="8908971" cy="759619"/>
          </a:xfrm>
          <a:prstGeom prst="rect">
            <a:avLst/>
          </a:prstGeom>
          <a:noFill/>
          <a:ln/>
        </p:spPr>
        <p:txBody>
          <a:bodyPr wrap="none" lIns="0" tIns="0" rIns="0" bIns="0" rtlCol="0" anchor="t"/>
          <a:lstStyle/>
          <a:p>
            <a:pPr marL="0" indent="0">
              <a:lnSpc>
                <a:spcPts val="5950"/>
              </a:lnSpc>
              <a:buNone/>
            </a:pPr>
            <a:r>
              <a:rPr lang="en-US" sz="4750" dirty="0">
                <a:solidFill>
                  <a:srgbClr val="F2F0F4"/>
                </a:solidFill>
                <a:latin typeface="Montserrat" pitchFamily="34" charset="0"/>
                <a:ea typeface="Montserrat" pitchFamily="34" charset="-122"/>
                <a:cs typeface="Montserrat" pitchFamily="34" charset="-120"/>
              </a:rPr>
              <a:t>Performance and Limitations</a:t>
            </a:r>
            <a:endParaRPr lang="en-US" sz="4750" dirty="0"/>
          </a:p>
        </p:txBody>
      </p:sp>
      <p:pic>
        <p:nvPicPr>
          <p:cNvPr id="4" name="Image 0" descr="preencoded.png"/>
          <p:cNvPicPr>
            <a:picLocks noChangeAspect="1"/>
          </p:cNvPicPr>
          <p:nvPr/>
        </p:nvPicPr>
        <p:blipFill>
          <a:blip r:embed="rId3"/>
          <a:stretch>
            <a:fillRect/>
          </a:stretch>
        </p:blipFill>
        <p:spPr>
          <a:xfrm>
            <a:off x="3016210" y="2576393"/>
            <a:ext cx="2128838" cy="1422559"/>
          </a:xfrm>
          <a:prstGeom prst="rect">
            <a:avLst/>
          </a:prstGeom>
        </p:spPr>
      </p:pic>
      <p:sp>
        <p:nvSpPr>
          <p:cNvPr id="5" name="Text 2"/>
          <p:cNvSpPr/>
          <p:nvPr/>
        </p:nvSpPr>
        <p:spPr>
          <a:xfrm>
            <a:off x="4027884" y="3207068"/>
            <a:ext cx="109657" cy="486132"/>
          </a:xfrm>
          <a:prstGeom prst="rect">
            <a:avLst/>
          </a:prstGeom>
          <a:noFill/>
          <a:ln/>
        </p:spPr>
        <p:txBody>
          <a:bodyPr wrap="none" lIns="0" tIns="0" rIns="0" bIns="0" rtlCol="0" anchor="t"/>
          <a:lstStyle/>
          <a:p>
            <a:pPr marL="0" indent="0" algn="ctr">
              <a:lnSpc>
                <a:spcPts val="3800"/>
              </a:lnSpc>
              <a:buNone/>
            </a:pPr>
            <a:r>
              <a:rPr lang="en-US" sz="2350" dirty="0">
                <a:solidFill>
                  <a:srgbClr val="DCD7E5"/>
                </a:solidFill>
                <a:latin typeface="Montserrat" pitchFamily="34" charset="0"/>
                <a:ea typeface="Montserrat" pitchFamily="34" charset="-122"/>
                <a:cs typeface="Montserrat" pitchFamily="34" charset="-120"/>
              </a:rPr>
              <a:t>1</a:t>
            </a:r>
            <a:endParaRPr lang="en-US" sz="2350" dirty="0"/>
          </a:p>
        </p:txBody>
      </p:sp>
      <p:sp>
        <p:nvSpPr>
          <p:cNvPr id="6" name="Text 3"/>
          <p:cNvSpPr/>
          <p:nvPr/>
        </p:nvSpPr>
        <p:spPr>
          <a:xfrm>
            <a:off x="5392460" y="2819400"/>
            <a:ext cx="1987987" cy="379809"/>
          </a:xfrm>
          <a:prstGeom prst="rect">
            <a:avLst/>
          </a:prstGeom>
          <a:noFill/>
          <a:ln/>
        </p:spPr>
        <p:txBody>
          <a:bodyPr wrap="none" lIns="0" tIns="0" rIns="0" bIns="0" rtlCol="0" anchor="t"/>
          <a:lstStyle/>
          <a:p>
            <a:pPr marL="0" indent="0" algn="l">
              <a:lnSpc>
                <a:spcPts val="2950"/>
              </a:lnSpc>
              <a:buNone/>
            </a:pPr>
            <a:r>
              <a:rPr lang="en-US" sz="2350" dirty="0">
                <a:solidFill>
                  <a:srgbClr val="DCD7E5"/>
                </a:solidFill>
                <a:latin typeface="Montserrat" pitchFamily="34" charset="0"/>
                <a:ea typeface="Montserrat" pitchFamily="34" charset="-122"/>
                <a:cs typeface="Montserrat" pitchFamily="34" charset="-120"/>
              </a:rPr>
              <a:t>Performance</a:t>
            </a:r>
            <a:endParaRPr lang="en-US" sz="2350" dirty="0"/>
          </a:p>
        </p:txBody>
      </p:sp>
      <p:sp>
        <p:nvSpPr>
          <p:cNvPr id="7" name="Text 4"/>
          <p:cNvSpPr/>
          <p:nvPr/>
        </p:nvSpPr>
        <p:spPr>
          <a:xfrm>
            <a:off x="5392460" y="3344942"/>
            <a:ext cx="1987987" cy="388739"/>
          </a:xfrm>
          <a:prstGeom prst="rect">
            <a:avLst/>
          </a:prstGeom>
          <a:noFill/>
          <a:ln/>
        </p:spPr>
        <p:txBody>
          <a:bodyPr wrap="none" lIns="0" tIns="0" rIns="0" bIns="0" rtlCol="0" anchor="t"/>
          <a:lstStyle/>
          <a:p>
            <a:pPr marL="0" indent="0" algn="l">
              <a:lnSpc>
                <a:spcPts val="3050"/>
              </a:lnSpc>
              <a:buNone/>
            </a:pPr>
            <a:r>
              <a:rPr lang="en-US" sz="1900" dirty="0">
                <a:solidFill>
                  <a:srgbClr val="DCD7E5"/>
                </a:solidFill>
                <a:latin typeface="Heebo Light" pitchFamily="34" charset="0"/>
                <a:ea typeface="Heebo Light" pitchFamily="34" charset="-122"/>
                <a:cs typeface="Heebo Light" pitchFamily="34" charset="-120"/>
              </a:rPr>
              <a:t>May be slower.</a:t>
            </a:r>
            <a:endParaRPr lang="en-US" sz="1900" dirty="0"/>
          </a:p>
        </p:txBody>
      </p:sp>
      <p:sp>
        <p:nvSpPr>
          <p:cNvPr id="8" name="Shape 5"/>
          <p:cNvSpPr/>
          <p:nvPr/>
        </p:nvSpPr>
        <p:spPr>
          <a:xfrm>
            <a:off x="5210175" y="3991808"/>
            <a:ext cx="8508802" cy="15240"/>
          </a:xfrm>
          <a:prstGeom prst="roundRect">
            <a:avLst>
              <a:gd name="adj" fmla="val 669858"/>
            </a:avLst>
          </a:prstGeom>
          <a:solidFill>
            <a:srgbClr val="4A2C85"/>
          </a:solidFill>
          <a:ln/>
        </p:spPr>
        <p:txBody>
          <a:bodyPr/>
          <a:lstStyle/>
          <a:p>
            <a:endParaRPr lang="en-IN"/>
          </a:p>
        </p:txBody>
      </p:sp>
      <p:pic>
        <p:nvPicPr>
          <p:cNvPr id="9" name="Image 1" descr="preencoded.png"/>
          <p:cNvPicPr>
            <a:picLocks noChangeAspect="1"/>
          </p:cNvPicPr>
          <p:nvPr/>
        </p:nvPicPr>
        <p:blipFill>
          <a:blip r:embed="rId4"/>
          <a:stretch>
            <a:fillRect/>
          </a:stretch>
        </p:blipFill>
        <p:spPr>
          <a:xfrm>
            <a:off x="1949648" y="4037409"/>
            <a:ext cx="4257675" cy="1422559"/>
          </a:xfrm>
          <a:prstGeom prst="rect">
            <a:avLst/>
          </a:prstGeom>
        </p:spPr>
      </p:pic>
      <p:sp>
        <p:nvSpPr>
          <p:cNvPr id="10" name="Text 6"/>
          <p:cNvSpPr/>
          <p:nvPr/>
        </p:nvSpPr>
        <p:spPr>
          <a:xfrm>
            <a:off x="3996571" y="4494490"/>
            <a:ext cx="172522" cy="486132"/>
          </a:xfrm>
          <a:prstGeom prst="rect">
            <a:avLst/>
          </a:prstGeom>
          <a:noFill/>
          <a:ln/>
        </p:spPr>
        <p:txBody>
          <a:bodyPr wrap="none" lIns="0" tIns="0" rIns="0" bIns="0" rtlCol="0" anchor="t"/>
          <a:lstStyle/>
          <a:p>
            <a:pPr marL="0" indent="0" algn="ctr">
              <a:lnSpc>
                <a:spcPts val="3800"/>
              </a:lnSpc>
              <a:buNone/>
            </a:pPr>
            <a:r>
              <a:rPr lang="en-US" sz="2350" dirty="0">
                <a:solidFill>
                  <a:srgbClr val="DCD7E5"/>
                </a:solidFill>
                <a:latin typeface="Montserrat" pitchFamily="34" charset="0"/>
                <a:ea typeface="Montserrat" pitchFamily="34" charset="-122"/>
                <a:cs typeface="Montserrat" pitchFamily="34" charset="-120"/>
              </a:rPr>
              <a:t>2</a:t>
            </a:r>
            <a:endParaRPr lang="en-US" sz="2350" dirty="0"/>
          </a:p>
        </p:txBody>
      </p:sp>
      <p:sp>
        <p:nvSpPr>
          <p:cNvPr id="11" name="Text 7"/>
          <p:cNvSpPr/>
          <p:nvPr/>
        </p:nvSpPr>
        <p:spPr>
          <a:xfrm>
            <a:off x="6459141" y="4280416"/>
            <a:ext cx="2327077" cy="379809"/>
          </a:xfrm>
          <a:prstGeom prst="rect">
            <a:avLst/>
          </a:prstGeom>
          <a:noFill/>
          <a:ln/>
        </p:spPr>
        <p:txBody>
          <a:bodyPr wrap="none" lIns="0" tIns="0" rIns="0" bIns="0" rtlCol="0" anchor="t"/>
          <a:lstStyle/>
          <a:p>
            <a:pPr marL="0" indent="0" algn="l">
              <a:lnSpc>
                <a:spcPts val="2950"/>
              </a:lnSpc>
              <a:buNone/>
            </a:pPr>
            <a:r>
              <a:rPr lang="en-US" sz="2350" dirty="0">
                <a:solidFill>
                  <a:srgbClr val="DCD7E5"/>
                </a:solidFill>
                <a:latin typeface="Montserrat" pitchFamily="34" charset="0"/>
                <a:ea typeface="Montserrat" pitchFamily="34" charset="-122"/>
                <a:cs typeface="Montserrat" pitchFamily="34" charset="-120"/>
              </a:rPr>
              <a:t>Updates</a:t>
            </a:r>
            <a:endParaRPr lang="en-US" sz="2350" dirty="0"/>
          </a:p>
        </p:txBody>
      </p:sp>
      <p:sp>
        <p:nvSpPr>
          <p:cNvPr id="12" name="Text 8"/>
          <p:cNvSpPr/>
          <p:nvPr/>
        </p:nvSpPr>
        <p:spPr>
          <a:xfrm>
            <a:off x="6459141" y="4805958"/>
            <a:ext cx="2327077" cy="388739"/>
          </a:xfrm>
          <a:prstGeom prst="rect">
            <a:avLst/>
          </a:prstGeom>
          <a:noFill/>
          <a:ln/>
        </p:spPr>
        <p:txBody>
          <a:bodyPr wrap="none" lIns="0" tIns="0" rIns="0" bIns="0" rtlCol="0" anchor="t"/>
          <a:lstStyle/>
          <a:p>
            <a:pPr marL="0" indent="0" algn="l">
              <a:lnSpc>
                <a:spcPts val="3050"/>
              </a:lnSpc>
              <a:buNone/>
            </a:pPr>
            <a:r>
              <a:rPr lang="en-US" sz="1900" dirty="0">
                <a:solidFill>
                  <a:srgbClr val="DCD7E5"/>
                </a:solidFill>
                <a:latin typeface="Heebo Light" pitchFamily="34" charset="0"/>
                <a:ea typeface="Heebo Light" pitchFamily="34" charset="-122"/>
                <a:cs typeface="Heebo Light" pitchFamily="34" charset="-120"/>
              </a:rPr>
              <a:t>Regular maintenance.</a:t>
            </a:r>
            <a:endParaRPr lang="en-US" sz="1900" dirty="0"/>
          </a:p>
        </p:txBody>
      </p:sp>
      <p:sp>
        <p:nvSpPr>
          <p:cNvPr id="13" name="Shape 9"/>
          <p:cNvSpPr/>
          <p:nvPr/>
        </p:nvSpPr>
        <p:spPr>
          <a:xfrm>
            <a:off x="6276856" y="5452824"/>
            <a:ext cx="7442121" cy="15240"/>
          </a:xfrm>
          <a:prstGeom prst="roundRect">
            <a:avLst>
              <a:gd name="adj" fmla="val 669858"/>
            </a:avLst>
          </a:prstGeom>
          <a:solidFill>
            <a:srgbClr val="4A2C85"/>
          </a:solidFill>
          <a:ln/>
        </p:spPr>
        <p:txBody>
          <a:bodyPr/>
          <a:lstStyle/>
          <a:p>
            <a:endParaRPr lang="en-IN"/>
          </a:p>
        </p:txBody>
      </p:sp>
      <p:pic>
        <p:nvPicPr>
          <p:cNvPr id="14" name="Image 2" descr="preencoded.png"/>
          <p:cNvPicPr>
            <a:picLocks noChangeAspect="1"/>
          </p:cNvPicPr>
          <p:nvPr/>
        </p:nvPicPr>
        <p:blipFill>
          <a:blip r:embed="rId5"/>
          <a:stretch>
            <a:fillRect/>
          </a:stretch>
        </p:blipFill>
        <p:spPr>
          <a:xfrm>
            <a:off x="882968" y="5498425"/>
            <a:ext cx="6386632" cy="1422559"/>
          </a:xfrm>
          <a:prstGeom prst="rect">
            <a:avLst/>
          </a:prstGeom>
        </p:spPr>
      </p:pic>
      <p:sp>
        <p:nvSpPr>
          <p:cNvPr id="15" name="Text 10"/>
          <p:cNvSpPr/>
          <p:nvPr/>
        </p:nvSpPr>
        <p:spPr>
          <a:xfrm>
            <a:off x="3997166" y="5955506"/>
            <a:ext cx="171331" cy="486132"/>
          </a:xfrm>
          <a:prstGeom prst="rect">
            <a:avLst/>
          </a:prstGeom>
          <a:noFill/>
          <a:ln/>
        </p:spPr>
        <p:txBody>
          <a:bodyPr wrap="none" lIns="0" tIns="0" rIns="0" bIns="0" rtlCol="0" anchor="t"/>
          <a:lstStyle/>
          <a:p>
            <a:pPr marL="0" indent="0" algn="ctr">
              <a:lnSpc>
                <a:spcPts val="3800"/>
              </a:lnSpc>
              <a:buNone/>
            </a:pPr>
            <a:r>
              <a:rPr lang="en-US" sz="2350" dirty="0">
                <a:solidFill>
                  <a:srgbClr val="DCD7E5"/>
                </a:solidFill>
                <a:latin typeface="Montserrat" pitchFamily="34" charset="0"/>
                <a:ea typeface="Montserrat" pitchFamily="34" charset="-122"/>
                <a:cs typeface="Montserrat" pitchFamily="34" charset="-120"/>
              </a:rPr>
              <a:t>3</a:t>
            </a:r>
            <a:endParaRPr lang="en-US" sz="2350" dirty="0"/>
          </a:p>
        </p:txBody>
      </p:sp>
      <p:sp>
        <p:nvSpPr>
          <p:cNvPr id="16" name="Text 11"/>
          <p:cNvSpPr/>
          <p:nvPr/>
        </p:nvSpPr>
        <p:spPr>
          <a:xfrm>
            <a:off x="7525822" y="5741432"/>
            <a:ext cx="1717000" cy="379809"/>
          </a:xfrm>
          <a:prstGeom prst="rect">
            <a:avLst/>
          </a:prstGeom>
          <a:noFill/>
          <a:ln/>
        </p:spPr>
        <p:txBody>
          <a:bodyPr wrap="none" lIns="0" tIns="0" rIns="0" bIns="0" rtlCol="0" anchor="t"/>
          <a:lstStyle/>
          <a:p>
            <a:pPr marL="0" indent="0" algn="l">
              <a:lnSpc>
                <a:spcPts val="2950"/>
              </a:lnSpc>
              <a:buNone/>
            </a:pPr>
            <a:r>
              <a:rPr lang="en-US" sz="2350" dirty="0">
                <a:solidFill>
                  <a:srgbClr val="DCD7E5"/>
                </a:solidFill>
                <a:latin typeface="Montserrat" pitchFamily="34" charset="0"/>
                <a:ea typeface="Montserrat" pitchFamily="34" charset="-122"/>
                <a:cs typeface="Montserrat" pitchFamily="34" charset="-120"/>
              </a:rPr>
              <a:t>Models</a:t>
            </a:r>
            <a:endParaRPr lang="en-US" sz="2350" dirty="0"/>
          </a:p>
        </p:txBody>
      </p:sp>
      <p:sp>
        <p:nvSpPr>
          <p:cNvPr id="17" name="Text 12"/>
          <p:cNvSpPr/>
          <p:nvPr/>
        </p:nvSpPr>
        <p:spPr>
          <a:xfrm>
            <a:off x="7525822" y="6266974"/>
            <a:ext cx="1717000" cy="388739"/>
          </a:xfrm>
          <a:prstGeom prst="rect">
            <a:avLst/>
          </a:prstGeom>
          <a:noFill/>
          <a:ln/>
        </p:spPr>
        <p:txBody>
          <a:bodyPr wrap="none" lIns="0" tIns="0" rIns="0" bIns="0" rtlCol="0" anchor="t"/>
          <a:lstStyle/>
          <a:p>
            <a:pPr marL="0" indent="0" algn="l">
              <a:lnSpc>
                <a:spcPts val="3050"/>
              </a:lnSpc>
              <a:buNone/>
            </a:pPr>
            <a:r>
              <a:rPr lang="en-US" sz="1900" dirty="0">
                <a:solidFill>
                  <a:srgbClr val="DCD7E5"/>
                </a:solidFill>
                <a:latin typeface="Heebo Light" pitchFamily="34" charset="0"/>
                <a:ea typeface="Heebo Light" pitchFamily="34" charset="-122"/>
                <a:cs typeface="Heebo Light" pitchFamily="34" charset="-120"/>
              </a:rPr>
              <a:t>Limited options.</a:t>
            </a:r>
            <a:endParaRPr lang="en-US" sz="1900" dirty="0"/>
          </a:p>
        </p:txBody>
      </p:sp>
      <p:sp>
        <p:nvSpPr>
          <p:cNvPr id="18" name="Text 13"/>
          <p:cNvSpPr/>
          <p:nvPr/>
        </p:nvSpPr>
        <p:spPr>
          <a:xfrm>
            <a:off x="850702" y="7172087"/>
            <a:ext cx="12928997" cy="388739"/>
          </a:xfrm>
          <a:prstGeom prst="rect">
            <a:avLst/>
          </a:prstGeom>
          <a:noFill/>
          <a:ln/>
        </p:spPr>
        <p:txBody>
          <a:bodyPr wrap="none" lIns="0" tIns="0" rIns="0" bIns="0" rtlCol="0" anchor="t"/>
          <a:lstStyle/>
          <a:p>
            <a:pPr marL="0" indent="0">
              <a:lnSpc>
                <a:spcPts val="3050"/>
              </a:lnSpc>
              <a:buNone/>
            </a:pPr>
            <a:r>
              <a:rPr lang="en-US" sz="1900" dirty="0">
                <a:solidFill>
                  <a:srgbClr val="DCD7E5"/>
                </a:solidFill>
                <a:latin typeface="Heebo Light" pitchFamily="34" charset="0"/>
                <a:ea typeface="Heebo Light" pitchFamily="34" charset="-122"/>
                <a:cs typeface="Heebo Light" pitchFamily="34" charset="-120"/>
              </a:rPr>
              <a:t>Consider these factors.</a:t>
            </a:r>
            <a:endParaRPr lang="en-US" sz="19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4037" y="936427"/>
            <a:ext cx="7901702"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2" charset="77"/>
                <a:ea typeface="Montserrat" pitchFamily="34" charset="-122"/>
                <a:cs typeface="Montserrat" pitchFamily="34" charset="-120"/>
              </a:rPr>
              <a:t>Questions</a:t>
            </a:r>
            <a:endParaRPr lang="en-US" sz="4850" dirty="0">
              <a:latin typeface="Montserrat" pitchFamily="2" charset="77"/>
            </a:endParaRPr>
          </a:p>
        </p:txBody>
      </p:sp>
      <p:sp>
        <p:nvSpPr>
          <p:cNvPr id="3" name="Text 1"/>
          <p:cNvSpPr/>
          <p:nvPr/>
        </p:nvSpPr>
        <p:spPr>
          <a:xfrm>
            <a:off x="864037" y="2325052"/>
            <a:ext cx="4053840" cy="814626"/>
          </a:xfrm>
          <a:prstGeom prst="rect">
            <a:avLst/>
          </a:prstGeom>
          <a:noFill/>
          <a:ln/>
        </p:spPr>
        <p:txBody>
          <a:bodyPr wrap="none" lIns="0" tIns="0" rIns="0" bIns="0" rtlCol="0" anchor="t"/>
          <a:lstStyle/>
          <a:p>
            <a:pPr marL="0" indent="0" algn="ctr">
              <a:lnSpc>
                <a:spcPts val="6400"/>
              </a:lnSpc>
              <a:buNone/>
            </a:pPr>
            <a:r>
              <a:rPr lang="en-US" sz="6400" dirty="0">
                <a:solidFill>
                  <a:srgbClr val="DCD7E5"/>
                </a:solidFill>
                <a:latin typeface="Montserrat" pitchFamily="2" charset="77"/>
                <a:ea typeface="Montserrat" pitchFamily="34" charset="-122"/>
                <a:cs typeface="Montserrat" pitchFamily="34" charset="-120"/>
              </a:rPr>
              <a:t>1</a:t>
            </a:r>
            <a:endParaRPr lang="en-US" sz="6400" dirty="0">
              <a:latin typeface="Montserrat" pitchFamily="2" charset="77"/>
            </a:endParaRPr>
          </a:p>
        </p:txBody>
      </p:sp>
      <p:sp>
        <p:nvSpPr>
          <p:cNvPr id="4" name="Text 2"/>
          <p:cNvSpPr/>
          <p:nvPr/>
        </p:nvSpPr>
        <p:spPr>
          <a:xfrm>
            <a:off x="1347907" y="3448169"/>
            <a:ext cx="3086100" cy="385763"/>
          </a:xfrm>
          <a:prstGeom prst="rect">
            <a:avLst/>
          </a:prstGeom>
          <a:noFill/>
          <a:ln/>
        </p:spPr>
        <p:txBody>
          <a:bodyPr wrap="none" lIns="0" tIns="0" rIns="0" bIns="0" rtlCol="0" anchor="t"/>
          <a:lstStyle/>
          <a:p>
            <a:pPr marL="0" indent="0" algn="ctr">
              <a:lnSpc>
                <a:spcPts val="3000"/>
              </a:lnSpc>
              <a:buNone/>
            </a:pPr>
            <a:r>
              <a:rPr lang="en-US" sz="2400" dirty="0">
                <a:solidFill>
                  <a:srgbClr val="DCD7E5"/>
                </a:solidFill>
                <a:latin typeface="Montserrat" pitchFamily="2" charset="77"/>
                <a:ea typeface="Montserrat" pitchFamily="34" charset="-122"/>
                <a:cs typeface="Montserrat" pitchFamily="34" charset="-120"/>
              </a:rPr>
              <a:t>Popular Local LLM Platforms</a:t>
            </a:r>
            <a:endParaRPr lang="en-US" sz="2400" dirty="0">
              <a:latin typeface="Montserrat" pitchFamily="2" charset="77"/>
            </a:endParaRPr>
          </a:p>
        </p:txBody>
      </p:sp>
      <p:sp>
        <p:nvSpPr>
          <p:cNvPr id="5" name="Text 3"/>
          <p:cNvSpPr/>
          <p:nvPr/>
        </p:nvSpPr>
        <p:spPr>
          <a:xfrm>
            <a:off x="5288280" y="3982045"/>
            <a:ext cx="4053840" cy="395049"/>
          </a:xfrm>
          <a:prstGeom prst="rect">
            <a:avLst/>
          </a:prstGeom>
          <a:noFill/>
          <a:ln/>
        </p:spPr>
        <p:txBody>
          <a:bodyPr wrap="none" lIns="0" tIns="0" rIns="0" bIns="0" rtlCol="0" anchor="t"/>
          <a:lstStyle/>
          <a:p>
            <a:pPr marL="0" indent="0" algn="ctr">
              <a:lnSpc>
                <a:spcPts val="3100"/>
              </a:lnSpc>
              <a:buNone/>
            </a:pPr>
            <a:r>
              <a:rPr lang="en-US" sz="1600" dirty="0">
                <a:solidFill>
                  <a:srgbClr val="DCD7E5"/>
                </a:solidFill>
                <a:latin typeface="Montserrat" pitchFamily="2" charset="77"/>
                <a:ea typeface="Heebo Light" pitchFamily="34" charset="-122"/>
                <a:cs typeface="Heebo Light" pitchFamily="34" charset="-120"/>
              </a:rPr>
              <a:t>Core differences.</a:t>
            </a:r>
            <a:endParaRPr lang="en-US" sz="1600" dirty="0">
              <a:latin typeface="Montserrat" pitchFamily="2" charset="77"/>
            </a:endParaRPr>
          </a:p>
        </p:txBody>
      </p:sp>
      <p:sp>
        <p:nvSpPr>
          <p:cNvPr id="6" name="Text 4"/>
          <p:cNvSpPr/>
          <p:nvPr/>
        </p:nvSpPr>
        <p:spPr>
          <a:xfrm>
            <a:off x="5288161" y="2325052"/>
            <a:ext cx="4053959" cy="814626"/>
          </a:xfrm>
          <a:prstGeom prst="rect">
            <a:avLst/>
          </a:prstGeom>
          <a:noFill/>
          <a:ln/>
        </p:spPr>
        <p:txBody>
          <a:bodyPr wrap="none" lIns="0" tIns="0" rIns="0" bIns="0" rtlCol="0" anchor="t"/>
          <a:lstStyle/>
          <a:p>
            <a:pPr marL="0" indent="0" algn="ctr">
              <a:lnSpc>
                <a:spcPts val="6400"/>
              </a:lnSpc>
              <a:buNone/>
            </a:pPr>
            <a:r>
              <a:rPr lang="en-US" sz="6400" dirty="0">
                <a:solidFill>
                  <a:srgbClr val="DCD7E5"/>
                </a:solidFill>
                <a:latin typeface="Montserrat" pitchFamily="2" charset="77"/>
                <a:ea typeface="Montserrat" pitchFamily="34" charset="-122"/>
                <a:cs typeface="Montserrat" pitchFamily="34" charset="-120"/>
              </a:rPr>
              <a:t>2</a:t>
            </a:r>
            <a:endParaRPr lang="en-US" sz="6400" dirty="0">
              <a:latin typeface="Montserrat" pitchFamily="2" charset="77"/>
            </a:endParaRPr>
          </a:p>
        </p:txBody>
      </p:sp>
      <p:sp>
        <p:nvSpPr>
          <p:cNvPr id="7" name="Text 5"/>
          <p:cNvSpPr/>
          <p:nvPr/>
        </p:nvSpPr>
        <p:spPr>
          <a:xfrm>
            <a:off x="5552599" y="3448169"/>
            <a:ext cx="3524964" cy="385763"/>
          </a:xfrm>
          <a:prstGeom prst="rect">
            <a:avLst/>
          </a:prstGeom>
          <a:noFill/>
          <a:ln/>
        </p:spPr>
        <p:txBody>
          <a:bodyPr wrap="none" lIns="0" tIns="0" rIns="0" bIns="0" rtlCol="0" anchor="t"/>
          <a:lstStyle/>
          <a:p>
            <a:pPr marL="0" indent="0" algn="ctr">
              <a:lnSpc>
                <a:spcPts val="3000"/>
              </a:lnSpc>
              <a:buNone/>
            </a:pPr>
            <a:r>
              <a:rPr lang="en-US" sz="2400" dirty="0">
                <a:solidFill>
                  <a:srgbClr val="DCD7E5"/>
                </a:solidFill>
                <a:latin typeface="Montserrat" pitchFamily="2" charset="77"/>
                <a:ea typeface="Montserrat" pitchFamily="34" charset="-122"/>
                <a:cs typeface="Montserrat" pitchFamily="34" charset="-120"/>
              </a:rPr>
              <a:t>Cloud vs Local</a:t>
            </a:r>
            <a:endParaRPr lang="en-US" sz="2400" dirty="0">
              <a:latin typeface="Montserrat" pitchFamily="2" charset="77"/>
            </a:endParaRPr>
          </a:p>
        </p:txBody>
      </p:sp>
      <p:sp>
        <p:nvSpPr>
          <p:cNvPr id="9" name="Text 7"/>
          <p:cNvSpPr/>
          <p:nvPr/>
        </p:nvSpPr>
        <p:spPr>
          <a:xfrm>
            <a:off x="9712404" y="2325052"/>
            <a:ext cx="4053840" cy="814626"/>
          </a:xfrm>
          <a:prstGeom prst="rect">
            <a:avLst/>
          </a:prstGeom>
          <a:noFill/>
          <a:ln/>
        </p:spPr>
        <p:txBody>
          <a:bodyPr wrap="none" lIns="0" tIns="0" rIns="0" bIns="0" rtlCol="0" anchor="t"/>
          <a:lstStyle/>
          <a:p>
            <a:pPr marL="0" indent="0" algn="ctr">
              <a:lnSpc>
                <a:spcPts val="6400"/>
              </a:lnSpc>
              <a:buNone/>
            </a:pPr>
            <a:r>
              <a:rPr lang="en-US" sz="6400" dirty="0">
                <a:solidFill>
                  <a:srgbClr val="DCD7E5"/>
                </a:solidFill>
                <a:latin typeface="Montserrat" pitchFamily="2" charset="77"/>
                <a:ea typeface="Montserrat" pitchFamily="34" charset="-122"/>
                <a:cs typeface="Montserrat" pitchFamily="34" charset="-120"/>
              </a:rPr>
              <a:t>3</a:t>
            </a:r>
            <a:endParaRPr lang="en-US" sz="6400" dirty="0">
              <a:latin typeface="Montserrat" pitchFamily="2" charset="77"/>
            </a:endParaRPr>
          </a:p>
        </p:txBody>
      </p:sp>
      <p:sp>
        <p:nvSpPr>
          <p:cNvPr id="10" name="Text 8"/>
          <p:cNvSpPr/>
          <p:nvPr/>
        </p:nvSpPr>
        <p:spPr>
          <a:xfrm>
            <a:off x="10196274" y="3448169"/>
            <a:ext cx="3086100" cy="385763"/>
          </a:xfrm>
          <a:prstGeom prst="rect">
            <a:avLst/>
          </a:prstGeom>
          <a:noFill/>
          <a:ln/>
        </p:spPr>
        <p:txBody>
          <a:bodyPr wrap="none" lIns="0" tIns="0" rIns="0" bIns="0" rtlCol="0" anchor="t"/>
          <a:lstStyle/>
          <a:p>
            <a:pPr marL="0" indent="0" algn="ctr">
              <a:lnSpc>
                <a:spcPts val="3000"/>
              </a:lnSpc>
              <a:buNone/>
            </a:pPr>
            <a:r>
              <a:rPr lang="en-US" sz="2400" dirty="0">
                <a:solidFill>
                  <a:srgbClr val="DCD7E5"/>
                </a:solidFill>
                <a:latin typeface="Montserrat" pitchFamily="2" charset="77"/>
                <a:ea typeface="Montserrat" pitchFamily="34" charset="-122"/>
                <a:cs typeface="Montserrat" pitchFamily="34" charset="-120"/>
              </a:rPr>
              <a:t>Local Advantages</a:t>
            </a:r>
            <a:endParaRPr lang="en-US" sz="2400" dirty="0">
              <a:latin typeface="Montserrat" pitchFamily="2" charset="77"/>
            </a:endParaRPr>
          </a:p>
        </p:txBody>
      </p:sp>
      <p:sp>
        <p:nvSpPr>
          <p:cNvPr id="12" name="Text 10"/>
          <p:cNvSpPr/>
          <p:nvPr/>
        </p:nvSpPr>
        <p:spPr>
          <a:xfrm>
            <a:off x="864037" y="5241012"/>
            <a:ext cx="4053840" cy="814626"/>
          </a:xfrm>
          <a:prstGeom prst="rect">
            <a:avLst/>
          </a:prstGeom>
          <a:noFill/>
          <a:ln/>
        </p:spPr>
        <p:txBody>
          <a:bodyPr wrap="none" lIns="0" tIns="0" rIns="0" bIns="0" rtlCol="0" anchor="t"/>
          <a:lstStyle/>
          <a:p>
            <a:pPr marL="0" indent="0" algn="ctr">
              <a:lnSpc>
                <a:spcPts val="6400"/>
              </a:lnSpc>
              <a:buNone/>
            </a:pPr>
            <a:r>
              <a:rPr lang="en-US" sz="6400" dirty="0">
                <a:solidFill>
                  <a:srgbClr val="DCD7E5"/>
                </a:solidFill>
                <a:latin typeface="Montserrat" pitchFamily="2" charset="77"/>
                <a:ea typeface="Montserrat" pitchFamily="34" charset="-122"/>
                <a:cs typeface="Montserrat" pitchFamily="34" charset="-120"/>
              </a:rPr>
              <a:t>4</a:t>
            </a:r>
            <a:endParaRPr lang="en-US" sz="6400" dirty="0">
              <a:latin typeface="Montserrat" pitchFamily="2" charset="77"/>
            </a:endParaRPr>
          </a:p>
        </p:txBody>
      </p:sp>
      <p:sp>
        <p:nvSpPr>
          <p:cNvPr id="13" name="Text 11"/>
          <p:cNvSpPr/>
          <p:nvPr/>
        </p:nvSpPr>
        <p:spPr>
          <a:xfrm>
            <a:off x="1347907" y="6364129"/>
            <a:ext cx="3086100" cy="814626"/>
          </a:xfrm>
          <a:prstGeom prst="rect">
            <a:avLst/>
          </a:prstGeom>
          <a:noFill/>
          <a:ln/>
        </p:spPr>
        <p:txBody>
          <a:bodyPr wrap="none" lIns="0" tIns="0" rIns="0" bIns="0" rtlCol="0" anchor="t"/>
          <a:lstStyle/>
          <a:p>
            <a:pPr marL="0" indent="0" algn="ctr">
              <a:lnSpc>
                <a:spcPts val="3000"/>
              </a:lnSpc>
              <a:buNone/>
            </a:pPr>
            <a:r>
              <a:rPr lang="en-US" sz="2400" dirty="0">
                <a:solidFill>
                  <a:schemeClr val="bg2"/>
                </a:solidFill>
                <a:latin typeface="Montserrat" pitchFamily="2" charset="77"/>
              </a:rPr>
              <a:t>Can you access the LLMs if </a:t>
            </a:r>
          </a:p>
          <a:p>
            <a:pPr marL="0" indent="0" algn="ctr">
              <a:lnSpc>
                <a:spcPts val="3000"/>
              </a:lnSpc>
              <a:buNone/>
            </a:pPr>
            <a:r>
              <a:rPr lang="en-US" sz="2400" dirty="0">
                <a:solidFill>
                  <a:schemeClr val="bg2"/>
                </a:solidFill>
                <a:latin typeface="Montserrat" pitchFamily="2" charset="77"/>
              </a:rPr>
              <a:t>there is no internet?</a:t>
            </a:r>
          </a:p>
        </p:txBody>
      </p:sp>
      <p:sp>
        <p:nvSpPr>
          <p:cNvPr id="14" name="Text 12"/>
          <p:cNvSpPr/>
          <p:nvPr/>
        </p:nvSpPr>
        <p:spPr>
          <a:xfrm>
            <a:off x="864037" y="6898005"/>
            <a:ext cx="4053840" cy="395049"/>
          </a:xfrm>
          <a:prstGeom prst="rect">
            <a:avLst/>
          </a:prstGeom>
          <a:noFill/>
          <a:ln/>
        </p:spPr>
        <p:txBody>
          <a:bodyPr wrap="none" lIns="0" tIns="0" rIns="0" bIns="0" rtlCol="0" anchor="t"/>
          <a:lstStyle/>
          <a:p>
            <a:pPr marL="0" indent="0" algn="ctr">
              <a:lnSpc>
                <a:spcPts val="3100"/>
              </a:lnSpc>
              <a:buNone/>
            </a:pPr>
            <a:endParaRPr lang="en-US" sz="1900" dirty="0">
              <a:latin typeface="Montserrat" pitchFamily="2" charset="77"/>
            </a:endParaRPr>
          </a:p>
        </p:txBody>
      </p:sp>
      <p:sp>
        <p:nvSpPr>
          <p:cNvPr id="15" name="Text 13"/>
          <p:cNvSpPr/>
          <p:nvPr/>
        </p:nvSpPr>
        <p:spPr>
          <a:xfrm>
            <a:off x="5288161" y="5241012"/>
            <a:ext cx="4053959" cy="814626"/>
          </a:xfrm>
          <a:prstGeom prst="rect">
            <a:avLst/>
          </a:prstGeom>
          <a:noFill/>
          <a:ln/>
        </p:spPr>
        <p:txBody>
          <a:bodyPr wrap="none" lIns="0" tIns="0" rIns="0" bIns="0" rtlCol="0" anchor="t"/>
          <a:lstStyle/>
          <a:p>
            <a:pPr marL="0" indent="0" algn="ctr">
              <a:lnSpc>
                <a:spcPts val="6400"/>
              </a:lnSpc>
              <a:buNone/>
            </a:pPr>
            <a:r>
              <a:rPr lang="en-US" sz="6400" dirty="0">
                <a:solidFill>
                  <a:srgbClr val="DCD7E5"/>
                </a:solidFill>
                <a:latin typeface="Montserrat" pitchFamily="2" charset="77"/>
                <a:ea typeface="Montserrat" pitchFamily="34" charset="-122"/>
                <a:cs typeface="Montserrat" pitchFamily="34" charset="-120"/>
              </a:rPr>
              <a:t>5</a:t>
            </a:r>
            <a:endParaRPr lang="en-US" sz="6400" dirty="0">
              <a:latin typeface="Montserrat" pitchFamily="2" charset="77"/>
            </a:endParaRPr>
          </a:p>
        </p:txBody>
      </p:sp>
      <p:sp>
        <p:nvSpPr>
          <p:cNvPr id="16" name="Text 14"/>
          <p:cNvSpPr/>
          <p:nvPr/>
        </p:nvSpPr>
        <p:spPr>
          <a:xfrm>
            <a:off x="5772031" y="6364129"/>
            <a:ext cx="3086100" cy="814626"/>
          </a:xfrm>
          <a:prstGeom prst="rect">
            <a:avLst/>
          </a:prstGeom>
          <a:noFill/>
          <a:ln/>
        </p:spPr>
        <p:txBody>
          <a:bodyPr wrap="none" lIns="0" tIns="0" rIns="0" bIns="0" rtlCol="0" anchor="t"/>
          <a:lstStyle/>
          <a:p>
            <a:pPr marL="0" indent="0" algn="ctr">
              <a:lnSpc>
                <a:spcPts val="3000"/>
              </a:lnSpc>
              <a:buNone/>
            </a:pPr>
            <a:r>
              <a:rPr lang="en-US" sz="2400" dirty="0">
                <a:solidFill>
                  <a:schemeClr val="bg2"/>
                </a:solidFill>
                <a:latin typeface="Montserrat" pitchFamily="2" charset="77"/>
              </a:rPr>
              <a:t>Disadvantages of</a:t>
            </a:r>
          </a:p>
          <a:p>
            <a:pPr marL="0" indent="0" algn="ctr">
              <a:lnSpc>
                <a:spcPts val="3000"/>
              </a:lnSpc>
              <a:buNone/>
            </a:pPr>
            <a:r>
              <a:rPr lang="en-US" sz="2400" dirty="0">
                <a:solidFill>
                  <a:schemeClr val="bg2"/>
                </a:solidFill>
                <a:latin typeface="Montserrat" pitchFamily="2" charset="77"/>
              </a:rPr>
              <a:t>Locally-run LLMs</a:t>
            </a:r>
          </a:p>
        </p:txBody>
      </p:sp>
      <p:sp>
        <p:nvSpPr>
          <p:cNvPr id="17" name="Text 15"/>
          <p:cNvSpPr/>
          <p:nvPr/>
        </p:nvSpPr>
        <p:spPr>
          <a:xfrm>
            <a:off x="5288161" y="6898005"/>
            <a:ext cx="4053959" cy="395049"/>
          </a:xfrm>
          <a:prstGeom prst="rect">
            <a:avLst/>
          </a:prstGeom>
          <a:noFill/>
          <a:ln/>
        </p:spPr>
        <p:txBody>
          <a:bodyPr wrap="none" lIns="0" tIns="0" rIns="0" bIns="0" rtlCol="0" anchor="t"/>
          <a:lstStyle/>
          <a:p>
            <a:pPr marL="0" indent="0" algn="ctr">
              <a:lnSpc>
                <a:spcPts val="3100"/>
              </a:lnSpc>
              <a:buNone/>
            </a:pPr>
            <a:endParaRPr lang="en-US" sz="1900" dirty="0">
              <a:latin typeface="Montserrat" pitchFamily="2" charset="77"/>
            </a:endParaRPr>
          </a:p>
        </p:txBody>
      </p:sp>
      <p:sp>
        <p:nvSpPr>
          <p:cNvPr id="19" name="Text 3">
            <a:extLst>
              <a:ext uri="{FF2B5EF4-FFF2-40B4-BE49-F238E27FC236}">
                <a16:creationId xmlns:a16="http://schemas.microsoft.com/office/drawing/2014/main" id="{AFFC3A88-6B6B-F0CA-1050-A91EBBA17419}"/>
              </a:ext>
            </a:extLst>
          </p:cNvPr>
          <p:cNvSpPr/>
          <p:nvPr/>
        </p:nvSpPr>
        <p:spPr>
          <a:xfrm>
            <a:off x="864037" y="3992820"/>
            <a:ext cx="4053840" cy="395049"/>
          </a:xfrm>
          <a:prstGeom prst="rect">
            <a:avLst/>
          </a:prstGeom>
          <a:noFill/>
          <a:ln/>
        </p:spPr>
        <p:txBody>
          <a:bodyPr wrap="none" lIns="0" tIns="0" rIns="0" bIns="0" rtlCol="0" anchor="t"/>
          <a:lstStyle/>
          <a:p>
            <a:pPr marL="0" indent="0" algn="ctr">
              <a:lnSpc>
                <a:spcPts val="3100"/>
              </a:lnSpc>
              <a:buNone/>
            </a:pPr>
            <a:r>
              <a:rPr lang="en-US" sz="1600" dirty="0">
                <a:solidFill>
                  <a:srgbClr val="DCD7E5"/>
                </a:solidFill>
                <a:latin typeface="Montserrat" pitchFamily="2" charset="77"/>
                <a:ea typeface="Heebo Light" pitchFamily="34" charset="-122"/>
                <a:cs typeface="Heebo Light" pitchFamily="34" charset="-120"/>
              </a:rPr>
              <a:t>Name a few</a:t>
            </a:r>
            <a:endParaRPr lang="en-US" sz="1600" dirty="0">
              <a:latin typeface="Montserrat" pitchFamily="2" charset="77"/>
            </a:endParaRPr>
          </a:p>
        </p:txBody>
      </p:sp>
      <p:sp>
        <p:nvSpPr>
          <p:cNvPr id="20" name="Rectangle 19">
            <a:extLst>
              <a:ext uri="{FF2B5EF4-FFF2-40B4-BE49-F238E27FC236}">
                <a16:creationId xmlns:a16="http://schemas.microsoft.com/office/drawing/2014/main" id="{AD2F69E5-CFB0-CF8B-3DE2-9CEABB3F0384}"/>
              </a:ext>
            </a:extLst>
          </p:cNvPr>
          <p:cNvSpPr/>
          <p:nvPr/>
        </p:nvSpPr>
        <p:spPr>
          <a:xfrm>
            <a:off x="493634" y="3188570"/>
            <a:ext cx="4794527" cy="131415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63A545-2298-A601-749D-B43E0FA6260E}"/>
              </a:ext>
            </a:extLst>
          </p:cNvPr>
          <p:cNvSpPr/>
          <p:nvPr/>
        </p:nvSpPr>
        <p:spPr>
          <a:xfrm>
            <a:off x="10196275" y="3188571"/>
            <a:ext cx="3086100" cy="92623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D2EB40E-E1A9-EA88-56AD-55F5D72205BC}"/>
              </a:ext>
            </a:extLst>
          </p:cNvPr>
          <p:cNvSpPr/>
          <p:nvPr/>
        </p:nvSpPr>
        <p:spPr>
          <a:xfrm>
            <a:off x="6003369" y="3220884"/>
            <a:ext cx="2623423" cy="131415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E69C851-09CB-0E14-6B38-F1EC93786B46}"/>
              </a:ext>
            </a:extLst>
          </p:cNvPr>
          <p:cNvSpPr/>
          <p:nvPr/>
        </p:nvSpPr>
        <p:spPr>
          <a:xfrm>
            <a:off x="5772031" y="6136844"/>
            <a:ext cx="3086100" cy="131415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FD7A769-35C8-2DF6-4A4F-0F97BAB8FD68}"/>
              </a:ext>
            </a:extLst>
          </p:cNvPr>
          <p:cNvSpPr/>
          <p:nvPr/>
        </p:nvSpPr>
        <p:spPr>
          <a:xfrm>
            <a:off x="497293" y="6095637"/>
            <a:ext cx="4790749" cy="131415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strips(downLeft)">
                                      <p:cBhvr>
                                        <p:cTn id="7" dur="7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strips(downLeft)">
                                      <p:cBhvr>
                                        <p:cTn id="12" dur="75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strips(downLeft)">
                                      <p:cBhvr>
                                        <p:cTn id="17" dur="75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strips(downLeft)">
                                      <p:cBhvr>
                                        <p:cTn id="22" dur="75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strips(downLeft)">
                                      <p:cBhvr>
                                        <p:cTn id="2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824EC-0890-BA85-8B9F-E8A4635BDE5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28A8D6C-E90F-5A8B-FCD4-3F26DAD90A9B}"/>
              </a:ext>
            </a:extLst>
          </p:cNvPr>
          <p:cNvSpPr/>
          <p:nvPr/>
        </p:nvSpPr>
        <p:spPr>
          <a:xfrm>
            <a:off x="864037" y="936427"/>
            <a:ext cx="7901702"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2" charset="77"/>
                <a:ea typeface="Montserrat" pitchFamily="34" charset="-122"/>
                <a:cs typeface="Montserrat" pitchFamily="34" charset="-120"/>
              </a:rPr>
              <a:t>Answers</a:t>
            </a:r>
            <a:endParaRPr lang="en-US" sz="4850" dirty="0">
              <a:latin typeface="Montserrat" pitchFamily="2" charset="77"/>
            </a:endParaRPr>
          </a:p>
        </p:txBody>
      </p:sp>
      <p:sp>
        <p:nvSpPr>
          <p:cNvPr id="3" name="Text 1">
            <a:extLst>
              <a:ext uri="{FF2B5EF4-FFF2-40B4-BE49-F238E27FC236}">
                <a16:creationId xmlns:a16="http://schemas.microsoft.com/office/drawing/2014/main" id="{1C0D5D2F-945F-73FD-83AB-05F4646D0EE2}"/>
              </a:ext>
            </a:extLst>
          </p:cNvPr>
          <p:cNvSpPr/>
          <p:nvPr/>
        </p:nvSpPr>
        <p:spPr>
          <a:xfrm>
            <a:off x="2229396" y="2510729"/>
            <a:ext cx="4053840" cy="814626"/>
          </a:xfrm>
          <a:prstGeom prst="rect">
            <a:avLst/>
          </a:prstGeom>
          <a:noFill/>
          <a:ln/>
        </p:spPr>
        <p:txBody>
          <a:bodyPr wrap="none" lIns="0" tIns="0" rIns="0" bIns="0" rtlCol="0" anchor="t"/>
          <a:lstStyle/>
          <a:p>
            <a:pPr marL="0" indent="0" algn="ctr">
              <a:lnSpc>
                <a:spcPts val="6400"/>
              </a:lnSpc>
              <a:buNone/>
            </a:pPr>
            <a:r>
              <a:rPr lang="en-US" sz="6400" dirty="0">
                <a:solidFill>
                  <a:srgbClr val="DCD7E5"/>
                </a:solidFill>
                <a:latin typeface="Montserrat" pitchFamily="2" charset="77"/>
                <a:ea typeface="Montserrat" pitchFamily="34" charset="-122"/>
                <a:cs typeface="Montserrat" pitchFamily="34" charset="-120"/>
              </a:rPr>
              <a:t>1</a:t>
            </a:r>
            <a:endParaRPr lang="en-US" sz="6400" dirty="0">
              <a:latin typeface="Montserrat" pitchFamily="2" charset="77"/>
            </a:endParaRPr>
          </a:p>
        </p:txBody>
      </p:sp>
      <p:sp>
        <p:nvSpPr>
          <p:cNvPr id="4" name="Text 2">
            <a:extLst>
              <a:ext uri="{FF2B5EF4-FFF2-40B4-BE49-F238E27FC236}">
                <a16:creationId xmlns:a16="http://schemas.microsoft.com/office/drawing/2014/main" id="{C65BB90A-295B-E901-74CC-5C770346A42E}"/>
              </a:ext>
            </a:extLst>
          </p:cNvPr>
          <p:cNvSpPr/>
          <p:nvPr/>
        </p:nvSpPr>
        <p:spPr>
          <a:xfrm>
            <a:off x="2713266" y="3633846"/>
            <a:ext cx="3086100" cy="385763"/>
          </a:xfrm>
          <a:prstGeom prst="rect">
            <a:avLst/>
          </a:prstGeom>
          <a:noFill/>
          <a:ln/>
        </p:spPr>
        <p:txBody>
          <a:bodyPr wrap="none" lIns="0" tIns="0" rIns="0" bIns="0" rtlCol="0" anchor="t"/>
          <a:lstStyle/>
          <a:p>
            <a:pPr marL="0" indent="0" algn="ctr">
              <a:lnSpc>
                <a:spcPts val="3000"/>
              </a:lnSpc>
              <a:buNone/>
            </a:pPr>
            <a:r>
              <a:rPr lang="en-US" sz="2400" dirty="0">
                <a:solidFill>
                  <a:srgbClr val="DCD7E5"/>
                </a:solidFill>
                <a:latin typeface="Montserrat" pitchFamily="2" charset="77"/>
                <a:ea typeface="Montserrat" pitchFamily="34" charset="-122"/>
                <a:cs typeface="Montserrat" pitchFamily="34" charset="-120"/>
              </a:rPr>
              <a:t>Popular Local LLM Platforms</a:t>
            </a:r>
            <a:endParaRPr lang="en-US" sz="2400" dirty="0">
              <a:latin typeface="Montserrat" pitchFamily="2" charset="77"/>
            </a:endParaRPr>
          </a:p>
        </p:txBody>
      </p:sp>
      <p:sp>
        <p:nvSpPr>
          <p:cNvPr id="5" name="Text 3">
            <a:extLst>
              <a:ext uri="{FF2B5EF4-FFF2-40B4-BE49-F238E27FC236}">
                <a16:creationId xmlns:a16="http://schemas.microsoft.com/office/drawing/2014/main" id="{F0AEA049-DF18-CCBA-20CB-CDBB925A1A74}"/>
              </a:ext>
            </a:extLst>
          </p:cNvPr>
          <p:cNvSpPr/>
          <p:nvPr/>
        </p:nvSpPr>
        <p:spPr>
          <a:xfrm>
            <a:off x="7609115" y="4304968"/>
            <a:ext cx="4754880" cy="2593037"/>
          </a:xfrm>
          <a:prstGeom prst="rect">
            <a:avLst/>
          </a:prstGeom>
          <a:noFill/>
          <a:ln/>
        </p:spPr>
        <p:txBody>
          <a:bodyPr wrap="none" lIns="0" tIns="0" rIns="0" bIns="0" numCol="2" rtlCol="0" anchor="t"/>
          <a:lstStyle/>
          <a:p>
            <a:pPr marL="0" indent="0" algn="ctr">
              <a:lnSpc>
                <a:spcPts val="3100"/>
              </a:lnSpc>
              <a:buNone/>
            </a:pPr>
            <a:r>
              <a:rPr lang="en-US" sz="1600" b="1" dirty="0">
                <a:solidFill>
                  <a:srgbClr val="DCD7E5"/>
                </a:solidFill>
                <a:latin typeface="Montserrat" pitchFamily="2" charset="77"/>
                <a:ea typeface="Heebo Light" pitchFamily="34" charset="-122"/>
                <a:cs typeface="Heebo Light" pitchFamily="34" charset="-120"/>
              </a:rPr>
              <a:t>Cloud</a:t>
            </a:r>
          </a:p>
          <a:p>
            <a:pPr marL="285750" indent="-285750">
              <a:lnSpc>
                <a:spcPts val="3100"/>
              </a:lnSpc>
              <a:buFont typeface="Arial" panose="020B0604020202020204" pitchFamily="34" charset="0"/>
              <a:buChar char="•"/>
            </a:pPr>
            <a:r>
              <a:rPr lang="en-US" sz="1600" dirty="0">
                <a:solidFill>
                  <a:srgbClr val="DCD7E5"/>
                </a:solidFill>
                <a:latin typeface="Montserrat" pitchFamily="2" charset="77"/>
                <a:ea typeface="Heebo Light" pitchFamily="34" charset="-122"/>
                <a:cs typeface="Heebo Light" pitchFamily="34" charset="-120"/>
              </a:rPr>
              <a:t>Powerful</a:t>
            </a:r>
          </a:p>
          <a:p>
            <a:pPr marL="285750" indent="-285750">
              <a:lnSpc>
                <a:spcPts val="3100"/>
              </a:lnSpc>
              <a:buFont typeface="Arial" panose="020B0604020202020204" pitchFamily="34" charset="0"/>
              <a:buChar char="•"/>
            </a:pPr>
            <a:r>
              <a:rPr lang="en-US" sz="1600" dirty="0">
                <a:solidFill>
                  <a:srgbClr val="DCD7E5"/>
                </a:solidFill>
                <a:latin typeface="Montserrat" pitchFamily="2" charset="77"/>
                <a:ea typeface="Heebo Light" pitchFamily="34" charset="-122"/>
                <a:cs typeface="Heebo Light" pitchFamily="34" charset="-120"/>
              </a:rPr>
              <a:t>Updated</a:t>
            </a:r>
          </a:p>
          <a:p>
            <a:pPr marL="285750" indent="-285750">
              <a:lnSpc>
                <a:spcPts val="3100"/>
              </a:lnSpc>
              <a:buFont typeface="Arial" panose="020B0604020202020204" pitchFamily="34" charset="0"/>
              <a:buChar char="•"/>
            </a:pPr>
            <a:r>
              <a:rPr lang="en-US" sz="1600" dirty="0">
                <a:solidFill>
                  <a:srgbClr val="DCD7E5"/>
                </a:solidFill>
                <a:latin typeface="Montserrat" pitchFamily="2" charset="77"/>
                <a:ea typeface="Heebo Light" pitchFamily="34" charset="-122"/>
                <a:cs typeface="Heebo Light" pitchFamily="34" charset="-120"/>
              </a:rPr>
              <a:t>Costly</a:t>
            </a:r>
          </a:p>
          <a:p>
            <a:pPr marL="285750" indent="-285750">
              <a:lnSpc>
                <a:spcPts val="3100"/>
              </a:lnSpc>
              <a:buFont typeface="Arial" panose="020B0604020202020204" pitchFamily="34" charset="0"/>
              <a:buChar char="•"/>
            </a:pPr>
            <a:r>
              <a:rPr lang="en-US" sz="1600" dirty="0">
                <a:solidFill>
                  <a:srgbClr val="DCD7E5"/>
                </a:solidFill>
                <a:latin typeface="Montserrat" pitchFamily="2" charset="77"/>
                <a:ea typeface="Heebo Light" pitchFamily="34" charset="-122"/>
                <a:cs typeface="Heebo Light" pitchFamily="34" charset="-120"/>
              </a:rPr>
              <a:t>Privacy issues</a:t>
            </a:r>
          </a:p>
          <a:p>
            <a:pPr marL="285750" indent="-285750">
              <a:lnSpc>
                <a:spcPts val="3100"/>
              </a:lnSpc>
              <a:buFont typeface="Arial" panose="020B0604020202020204" pitchFamily="34" charset="0"/>
              <a:buChar char="•"/>
            </a:pPr>
            <a:r>
              <a:rPr lang="en-US" sz="1600" dirty="0">
                <a:solidFill>
                  <a:srgbClr val="DCD7E5"/>
                </a:solidFill>
                <a:latin typeface="Montserrat" pitchFamily="2" charset="77"/>
                <a:ea typeface="Heebo Light" pitchFamily="34" charset="-122"/>
                <a:cs typeface="Heebo Light" pitchFamily="34" charset="-120"/>
              </a:rPr>
              <a:t>Internet required</a:t>
            </a:r>
          </a:p>
          <a:p>
            <a:pPr marL="0" indent="0" algn="ctr">
              <a:lnSpc>
                <a:spcPts val="3100"/>
              </a:lnSpc>
              <a:buNone/>
            </a:pPr>
            <a:r>
              <a:rPr lang="en-US" sz="1600" b="1" dirty="0">
                <a:solidFill>
                  <a:srgbClr val="DCD7E5"/>
                </a:solidFill>
                <a:latin typeface="Montserrat" pitchFamily="2" charset="77"/>
                <a:ea typeface="Heebo Light" pitchFamily="34" charset="-122"/>
                <a:cs typeface="Heebo Light" pitchFamily="34" charset="-120"/>
              </a:rPr>
              <a:t>Local</a:t>
            </a:r>
          </a:p>
          <a:p>
            <a:pPr marL="285750" indent="-285750">
              <a:lnSpc>
                <a:spcPts val="3100"/>
              </a:lnSpc>
              <a:buFont typeface="Arial" panose="020B0604020202020204" pitchFamily="34" charset="0"/>
              <a:buChar char="•"/>
            </a:pPr>
            <a:r>
              <a:rPr lang="en-US" sz="1600" b="1" dirty="0">
                <a:solidFill>
                  <a:srgbClr val="DCD7E5"/>
                </a:solidFill>
                <a:latin typeface="Montserrat" pitchFamily="2" charset="77"/>
                <a:ea typeface="Heebo Light" pitchFamily="34" charset="-122"/>
                <a:cs typeface="Heebo Light" pitchFamily="34" charset="-120"/>
              </a:rPr>
              <a:t>C</a:t>
            </a:r>
            <a:r>
              <a:rPr lang="en-US" sz="1600" dirty="0">
                <a:solidFill>
                  <a:srgbClr val="DCD7E5"/>
                </a:solidFill>
                <a:latin typeface="Montserrat" pitchFamily="2" charset="77"/>
                <a:ea typeface="Heebo Light" pitchFamily="34" charset="-122"/>
                <a:cs typeface="Heebo Light" pitchFamily="34" charset="-120"/>
              </a:rPr>
              <a:t>ost-effective</a:t>
            </a:r>
          </a:p>
          <a:p>
            <a:pPr marL="285750" indent="-285750">
              <a:lnSpc>
                <a:spcPts val="3100"/>
              </a:lnSpc>
              <a:buFont typeface="Arial" panose="020B0604020202020204" pitchFamily="34" charset="0"/>
              <a:buChar char="•"/>
            </a:pPr>
            <a:r>
              <a:rPr lang="en-US" sz="1600" dirty="0">
                <a:solidFill>
                  <a:srgbClr val="DCD7E5"/>
                </a:solidFill>
                <a:latin typeface="Montserrat" pitchFamily="2" charset="77"/>
                <a:ea typeface="Heebo Light" pitchFamily="34" charset="-122"/>
                <a:cs typeface="Heebo Light" pitchFamily="34" charset="-120"/>
              </a:rPr>
              <a:t>Not so many Privacy issues</a:t>
            </a:r>
          </a:p>
          <a:p>
            <a:pPr marL="285750" indent="-285750">
              <a:lnSpc>
                <a:spcPts val="3100"/>
              </a:lnSpc>
              <a:buFont typeface="Arial" panose="020B0604020202020204" pitchFamily="34" charset="0"/>
              <a:buChar char="•"/>
            </a:pPr>
            <a:r>
              <a:rPr lang="en-US" sz="1600" dirty="0">
                <a:solidFill>
                  <a:srgbClr val="DCD7E5"/>
                </a:solidFill>
                <a:latin typeface="Montserrat" pitchFamily="2" charset="77"/>
                <a:ea typeface="Heebo Light" pitchFamily="34" charset="-122"/>
                <a:cs typeface="Heebo Light" pitchFamily="34" charset="-120"/>
              </a:rPr>
              <a:t>Offline access</a:t>
            </a:r>
          </a:p>
        </p:txBody>
      </p:sp>
      <p:sp>
        <p:nvSpPr>
          <p:cNvPr id="6" name="Text 4">
            <a:extLst>
              <a:ext uri="{FF2B5EF4-FFF2-40B4-BE49-F238E27FC236}">
                <a16:creationId xmlns:a16="http://schemas.microsoft.com/office/drawing/2014/main" id="{685C3799-92E4-5724-1017-8390D05E5B04}"/>
              </a:ext>
            </a:extLst>
          </p:cNvPr>
          <p:cNvSpPr/>
          <p:nvPr/>
        </p:nvSpPr>
        <p:spPr>
          <a:xfrm>
            <a:off x="7959635" y="2510729"/>
            <a:ext cx="4053959" cy="814626"/>
          </a:xfrm>
          <a:prstGeom prst="rect">
            <a:avLst/>
          </a:prstGeom>
          <a:noFill/>
          <a:ln/>
        </p:spPr>
        <p:txBody>
          <a:bodyPr wrap="none" lIns="0" tIns="0" rIns="0" bIns="0" rtlCol="0" anchor="t"/>
          <a:lstStyle/>
          <a:p>
            <a:pPr marL="0" indent="0" algn="ctr">
              <a:lnSpc>
                <a:spcPts val="6400"/>
              </a:lnSpc>
              <a:buNone/>
            </a:pPr>
            <a:r>
              <a:rPr lang="en-US" sz="6400" dirty="0">
                <a:solidFill>
                  <a:srgbClr val="DCD7E5"/>
                </a:solidFill>
                <a:latin typeface="Montserrat" pitchFamily="2" charset="77"/>
                <a:ea typeface="Montserrat" pitchFamily="34" charset="-122"/>
                <a:cs typeface="Montserrat" pitchFamily="34" charset="-120"/>
              </a:rPr>
              <a:t>2</a:t>
            </a:r>
            <a:endParaRPr lang="en-US" sz="6400" dirty="0">
              <a:latin typeface="Montserrat" pitchFamily="2" charset="77"/>
            </a:endParaRPr>
          </a:p>
        </p:txBody>
      </p:sp>
      <p:sp>
        <p:nvSpPr>
          <p:cNvPr id="7" name="Text 5">
            <a:extLst>
              <a:ext uri="{FF2B5EF4-FFF2-40B4-BE49-F238E27FC236}">
                <a16:creationId xmlns:a16="http://schemas.microsoft.com/office/drawing/2014/main" id="{0E639A92-544A-FA79-B556-5C3D0FB0A8F9}"/>
              </a:ext>
            </a:extLst>
          </p:cNvPr>
          <p:cNvSpPr/>
          <p:nvPr/>
        </p:nvSpPr>
        <p:spPr>
          <a:xfrm>
            <a:off x="8224073" y="3633846"/>
            <a:ext cx="3524964" cy="385763"/>
          </a:xfrm>
          <a:prstGeom prst="rect">
            <a:avLst/>
          </a:prstGeom>
          <a:noFill/>
          <a:ln/>
        </p:spPr>
        <p:txBody>
          <a:bodyPr wrap="none" lIns="0" tIns="0" rIns="0" bIns="0" rtlCol="0" anchor="t"/>
          <a:lstStyle/>
          <a:p>
            <a:pPr marL="0" indent="0" algn="ctr">
              <a:lnSpc>
                <a:spcPts val="3000"/>
              </a:lnSpc>
              <a:buNone/>
            </a:pPr>
            <a:r>
              <a:rPr lang="en-US" sz="2400" dirty="0">
                <a:solidFill>
                  <a:srgbClr val="DCD7E5"/>
                </a:solidFill>
                <a:latin typeface="Montserrat" pitchFamily="2" charset="77"/>
                <a:ea typeface="Montserrat" pitchFamily="34" charset="-122"/>
                <a:cs typeface="Montserrat" pitchFamily="34" charset="-120"/>
              </a:rPr>
              <a:t>Cloud vs Local</a:t>
            </a:r>
            <a:endParaRPr lang="en-US" sz="2400" dirty="0">
              <a:latin typeface="Montserrat" pitchFamily="2" charset="77"/>
            </a:endParaRPr>
          </a:p>
        </p:txBody>
      </p:sp>
      <p:sp>
        <p:nvSpPr>
          <p:cNvPr id="14" name="Text 12">
            <a:extLst>
              <a:ext uri="{FF2B5EF4-FFF2-40B4-BE49-F238E27FC236}">
                <a16:creationId xmlns:a16="http://schemas.microsoft.com/office/drawing/2014/main" id="{8772568C-FEBB-CCD0-9D5E-C4D3AA2CDE19}"/>
              </a:ext>
            </a:extLst>
          </p:cNvPr>
          <p:cNvSpPr/>
          <p:nvPr/>
        </p:nvSpPr>
        <p:spPr>
          <a:xfrm>
            <a:off x="864037" y="6898005"/>
            <a:ext cx="4053840" cy="395049"/>
          </a:xfrm>
          <a:prstGeom prst="rect">
            <a:avLst/>
          </a:prstGeom>
          <a:noFill/>
          <a:ln/>
        </p:spPr>
        <p:txBody>
          <a:bodyPr wrap="none" lIns="0" tIns="0" rIns="0" bIns="0" rtlCol="0" anchor="t"/>
          <a:lstStyle/>
          <a:p>
            <a:pPr marL="0" indent="0" algn="ctr">
              <a:lnSpc>
                <a:spcPts val="3100"/>
              </a:lnSpc>
              <a:buNone/>
            </a:pPr>
            <a:endParaRPr lang="en-US" sz="1900" dirty="0">
              <a:latin typeface="Montserrat" pitchFamily="2" charset="77"/>
            </a:endParaRPr>
          </a:p>
        </p:txBody>
      </p:sp>
      <p:sp>
        <p:nvSpPr>
          <p:cNvPr id="15" name="Text 13">
            <a:extLst>
              <a:ext uri="{FF2B5EF4-FFF2-40B4-BE49-F238E27FC236}">
                <a16:creationId xmlns:a16="http://schemas.microsoft.com/office/drawing/2014/main" id="{875823C5-31C2-ADF6-EFEB-88CC50DC29EF}"/>
              </a:ext>
            </a:extLst>
          </p:cNvPr>
          <p:cNvSpPr/>
          <p:nvPr/>
        </p:nvSpPr>
        <p:spPr>
          <a:xfrm>
            <a:off x="5288161" y="5241012"/>
            <a:ext cx="4053959" cy="814626"/>
          </a:xfrm>
          <a:prstGeom prst="rect">
            <a:avLst/>
          </a:prstGeom>
          <a:noFill/>
          <a:ln/>
        </p:spPr>
        <p:txBody>
          <a:bodyPr wrap="none" lIns="0" tIns="0" rIns="0" bIns="0" rtlCol="0" anchor="t"/>
          <a:lstStyle/>
          <a:p>
            <a:pPr marL="0" indent="0" algn="ctr">
              <a:lnSpc>
                <a:spcPts val="6400"/>
              </a:lnSpc>
              <a:buNone/>
            </a:pPr>
            <a:endParaRPr lang="en-US" sz="6400" dirty="0">
              <a:latin typeface="Montserrat" pitchFamily="2" charset="77"/>
            </a:endParaRPr>
          </a:p>
        </p:txBody>
      </p:sp>
      <p:sp>
        <p:nvSpPr>
          <p:cNvPr id="17" name="Text 15">
            <a:extLst>
              <a:ext uri="{FF2B5EF4-FFF2-40B4-BE49-F238E27FC236}">
                <a16:creationId xmlns:a16="http://schemas.microsoft.com/office/drawing/2014/main" id="{8DB4D1A9-9058-344D-8157-B25F56333307}"/>
              </a:ext>
            </a:extLst>
          </p:cNvPr>
          <p:cNvSpPr/>
          <p:nvPr/>
        </p:nvSpPr>
        <p:spPr>
          <a:xfrm>
            <a:off x="5288161" y="6898005"/>
            <a:ext cx="4053959" cy="395049"/>
          </a:xfrm>
          <a:prstGeom prst="rect">
            <a:avLst/>
          </a:prstGeom>
          <a:noFill/>
          <a:ln/>
        </p:spPr>
        <p:txBody>
          <a:bodyPr wrap="none" lIns="0" tIns="0" rIns="0" bIns="0" rtlCol="0" anchor="t"/>
          <a:lstStyle/>
          <a:p>
            <a:pPr marL="0" indent="0" algn="ctr">
              <a:lnSpc>
                <a:spcPts val="3100"/>
              </a:lnSpc>
              <a:buNone/>
            </a:pPr>
            <a:endParaRPr lang="en-US" sz="1900" dirty="0">
              <a:latin typeface="Montserrat" pitchFamily="2" charset="77"/>
            </a:endParaRPr>
          </a:p>
        </p:txBody>
      </p:sp>
      <p:sp>
        <p:nvSpPr>
          <p:cNvPr id="19" name="Text 3">
            <a:extLst>
              <a:ext uri="{FF2B5EF4-FFF2-40B4-BE49-F238E27FC236}">
                <a16:creationId xmlns:a16="http://schemas.microsoft.com/office/drawing/2014/main" id="{1F738A1D-F0A1-6FD1-7ABD-04CD0B454936}"/>
              </a:ext>
            </a:extLst>
          </p:cNvPr>
          <p:cNvSpPr/>
          <p:nvPr/>
        </p:nvSpPr>
        <p:spPr>
          <a:xfrm>
            <a:off x="3607816" y="4300477"/>
            <a:ext cx="1349503" cy="1743951"/>
          </a:xfrm>
          <a:prstGeom prst="rect">
            <a:avLst/>
          </a:prstGeom>
          <a:noFill/>
          <a:ln/>
        </p:spPr>
        <p:txBody>
          <a:bodyPr wrap="none" lIns="0" tIns="0" rIns="0" bIns="0" rtlCol="0" anchor="t"/>
          <a:lstStyle/>
          <a:p>
            <a:pPr marL="285750" indent="-285750">
              <a:lnSpc>
                <a:spcPts val="3100"/>
              </a:lnSpc>
              <a:buFont typeface="Arial" panose="020B0604020202020204" pitchFamily="34" charset="0"/>
              <a:buChar char="•"/>
            </a:pPr>
            <a:r>
              <a:rPr lang="en-US" sz="1600" dirty="0">
                <a:solidFill>
                  <a:srgbClr val="DCD7E5"/>
                </a:solidFill>
                <a:latin typeface="Montserrat" pitchFamily="2" charset="77"/>
                <a:ea typeface="Heebo Light" pitchFamily="34" charset="-122"/>
                <a:cs typeface="Heebo Light" pitchFamily="34" charset="-120"/>
              </a:rPr>
              <a:t>GPT4All</a:t>
            </a:r>
          </a:p>
          <a:p>
            <a:pPr marL="285750" indent="-285750">
              <a:lnSpc>
                <a:spcPts val="3100"/>
              </a:lnSpc>
              <a:buFont typeface="Arial" panose="020B0604020202020204" pitchFamily="34" charset="0"/>
              <a:buChar char="•"/>
            </a:pPr>
            <a:r>
              <a:rPr lang="en-US" sz="1600" dirty="0" err="1">
                <a:solidFill>
                  <a:srgbClr val="DCD7E5"/>
                </a:solidFill>
                <a:latin typeface="Montserrat" pitchFamily="2" charset="77"/>
                <a:ea typeface="Heebo Light" pitchFamily="34" charset="-122"/>
                <a:cs typeface="Heebo Light" pitchFamily="34" charset="-120"/>
              </a:rPr>
              <a:t>Ollama</a:t>
            </a:r>
            <a:endParaRPr lang="en-US" sz="1600" dirty="0">
              <a:solidFill>
                <a:srgbClr val="DCD7E5"/>
              </a:solidFill>
              <a:latin typeface="Montserrat" pitchFamily="2" charset="77"/>
              <a:ea typeface="Heebo Light" pitchFamily="34" charset="-122"/>
              <a:cs typeface="Heebo Light" pitchFamily="34" charset="-120"/>
            </a:endParaRPr>
          </a:p>
          <a:p>
            <a:pPr marL="285750" indent="-285750">
              <a:lnSpc>
                <a:spcPts val="3100"/>
              </a:lnSpc>
              <a:buFont typeface="Arial" panose="020B0604020202020204" pitchFamily="34" charset="0"/>
              <a:buChar char="•"/>
            </a:pPr>
            <a:r>
              <a:rPr lang="en-US" sz="1600" dirty="0" err="1">
                <a:solidFill>
                  <a:srgbClr val="DCD7E5"/>
                </a:solidFill>
                <a:latin typeface="Montserrat" pitchFamily="2" charset="77"/>
                <a:ea typeface="Heebo Light" pitchFamily="34" charset="-122"/>
                <a:cs typeface="Heebo Light" pitchFamily="34" charset="-120"/>
              </a:rPr>
              <a:t>LMStudio</a:t>
            </a:r>
            <a:endParaRPr lang="en-US" sz="1600" dirty="0">
              <a:solidFill>
                <a:srgbClr val="DCD7E5"/>
              </a:solidFill>
              <a:latin typeface="Montserrat" pitchFamily="2" charset="77"/>
              <a:ea typeface="Heebo Light" pitchFamily="34" charset="-122"/>
              <a:cs typeface="Heebo Light" pitchFamily="34" charset="-120"/>
            </a:endParaRPr>
          </a:p>
          <a:p>
            <a:pPr marL="285750" indent="-285750">
              <a:lnSpc>
                <a:spcPts val="3100"/>
              </a:lnSpc>
              <a:buFont typeface="Arial" panose="020B0604020202020204" pitchFamily="34" charset="0"/>
              <a:buChar char="•"/>
            </a:pPr>
            <a:r>
              <a:rPr lang="en-US" sz="1600" dirty="0">
                <a:solidFill>
                  <a:srgbClr val="DCD7E5"/>
                </a:solidFill>
                <a:latin typeface="Montserrat" pitchFamily="2" charset="77"/>
                <a:ea typeface="Heebo Light" pitchFamily="34" charset="-122"/>
                <a:cs typeface="Heebo Light" pitchFamily="34" charset="-120"/>
              </a:rPr>
              <a:t>H2O GPT</a:t>
            </a:r>
            <a:endParaRPr lang="en-US" sz="1600" dirty="0">
              <a:latin typeface="Montserrat" pitchFamily="2" charset="77"/>
            </a:endParaRPr>
          </a:p>
        </p:txBody>
      </p:sp>
      <p:sp>
        <p:nvSpPr>
          <p:cNvPr id="11" name="Rectangle 10">
            <a:extLst>
              <a:ext uri="{FF2B5EF4-FFF2-40B4-BE49-F238E27FC236}">
                <a16:creationId xmlns:a16="http://schemas.microsoft.com/office/drawing/2014/main" id="{283F8653-19D3-18ED-BB16-F7F8180CCB9C}"/>
              </a:ext>
            </a:extLst>
          </p:cNvPr>
          <p:cNvSpPr/>
          <p:nvPr/>
        </p:nvSpPr>
        <p:spPr>
          <a:xfrm>
            <a:off x="3429000" y="4300477"/>
            <a:ext cx="1774371" cy="1743951"/>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627AAE-BBA0-6936-2D77-8363FA28A95E}"/>
              </a:ext>
            </a:extLst>
          </p:cNvPr>
          <p:cNvSpPr/>
          <p:nvPr/>
        </p:nvSpPr>
        <p:spPr>
          <a:xfrm>
            <a:off x="7072449" y="4300476"/>
            <a:ext cx="5740037" cy="2593037"/>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2118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7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strips(downLeft)">
                                      <p:cBhvr>
                                        <p:cTn id="12"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7328A-5EE4-D6F5-53A8-D4E5E84BD44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1C3F5C4-C5B1-6BA7-C675-63322AC29E94}"/>
              </a:ext>
            </a:extLst>
          </p:cNvPr>
          <p:cNvSpPr/>
          <p:nvPr/>
        </p:nvSpPr>
        <p:spPr>
          <a:xfrm>
            <a:off x="864037" y="936427"/>
            <a:ext cx="7901702"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2" charset="77"/>
                <a:ea typeface="Montserrat" pitchFamily="34" charset="-122"/>
                <a:cs typeface="Montserrat" pitchFamily="34" charset="-120"/>
              </a:rPr>
              <a:t>Answers</a:t>
            </a:r>
            <a:endParaRPr lang="en-US" sz="4850" dirty="0">
              <a:latin typeface="Montserrat" pitchFamily="2" charset="77"/>
            </a:endParaRPr>
          </a:p>
        </p:txBody>
      </p:sp>
      <p:sp>
        <p:nvSpPr>
          <p:cNvPr id="12" name="Text 10">
            <a:extLst>
              <a:ext uri="{FF2B5EF4-FFF2-40B4-BE49-F238E27FC236}">
                <a16:creationId xmlns:a16="http://schemas.microsoft.com/office/drawing/2014/main" id="{70D9FEE6-CE19-4C38-F34B-4FDB7760DF28}"/>
              </a:ext>
            </a:extLst>
          </p:cNvPr>
          <p:cNvSpPr/>
          <p:nvPr/>
        </p:nvSpPr>
        <p:spPr>
          <a:xfrm>
            <a:off x="2891016" y="2605920"/>
            <a:ext cx="4053840" cy="814626"/>
          </a:xfrm>
          <a:prstGeom prst="rect">
            <a:avLst/>
          </a:prstGeom>
          <a:noFill/>
          <a:ln/>
        </p:spPr>
        <p:txBody>
          <a:bodyPr wrap="none" lIns="0" tIns="0" rIns="0" bIns="0" rtlCol="0" anchor="t"/>
          <a:lstStyle/>
          <a:p>
            <a:pPr marL="0" indent="0" algn="ctr">
              <a:lnSpc>
                <a:spcPts val="6400"/>
              </a:lnSpc>
              <a:buNone/>
            </a:pPr>
            <a:r>
              <a:rPr lang="en-US" sz="6400" dirty="0">
                <a:solidFill>
                  <a:srgbClr val="DCD7E5"/>
                </a:solidFill>
                <a:latin typeface="Montserrat" pitchFamily="2" charset="77"/>
                <a:ea typeface="Montserrat" pitchFamily="34" charset="-122"/>
                <a:cs typeface="Montserrat" pitchFamily="34" charset="-120"/>
              </a:rPr>
              <a:t>4</a:t>
            </a:r>
            <a:endParaRPr lang="en-US" sz="6400" dirty="0">
              <a:latin typeface="Montserrat" pitchFamily="2" charset="77"/>
            </a:endParaRPr>
          </a:p>
        </p:txBody>
      </p:sp>
      <p:sp>
        <p:nvSpPr>
          <p:cNvPr id="15" name="Text 13">
            <a:extLst>
              <a:ext uri="{FF2B5EF4-FFF2-40B4-BE49-F238E27FC236}">
                <a16:creationId xmlns:a16="http://schemas.microsoft.com/office/drawing/2014/main" id="{23520E33-E9E9-CC34-1E24-3A7DB7A72C3F}"/>
              </a:ext>
            </a:extLst>
          </p:cNvPr>
          <p:cNvSpPr/>
          <p:nvPr/>
        </p:nvSpPr>
        <p:spPr>
          <a:xfrm>
            <a:off x="7685546" y="2605920"/>
            <a:ext cx="4053959" cy="814626"/>
          </a:xfrm>
          <a:prstGeom prst="rect">
            <a:avLst/>
          </a:prstGeom>
          <a:noFill/>
          <a:ln/>
        </p:spPr>
        <p:txBody>
          <a:bodyPr wrap="none" lIns="0" tIns="0" rIns="0" bIns="0" rtlCol="0" anchor="t"/>
          <a:lstStyle/>
          <a:p>
            <a:pPr marL="0" indent="0" algn="ctr">
              <a:lnSpc>
                <a:spcPts val="6400"/>
              </a:lnSpc>
              <a:buNone/>
            </a:pPr>
            <a:r>
              <a:rPr lang="en-US" sz="6400" dirty="0">
                <a:solidFill>
                  <a:srgbClr val="DCD7E5"/>
                </a:solidFill>
                <a:latin typeface="Montserrat" pitchFamily="2" charset="77"/>
                <a:ea typeface="Montserrat" pitchFamily="34" charset="-122"/>
                <a:cs typeface="Montserrat" pitchFamily="34" charset="-120"/>
              </a:rPr>
              <a:t>5</a:t>
            </a:r>
            <a:endParaRPr lang="en-US" sz="6400" dirty="0">
              <a:latin typeface="Montserrat" pitchFamily="2" charset="77"/>
            </a:endParaRPr>
          </a:p>
        </p:txBody>
      </p:sp>
      <p:sp>
        <p:nvSpPr>
          <p:cNvPr id="16" name="Text 14">
            <a:extLst>
              <a:ext uri="{FF2B5EF4-FFF2-40B4-BE49-F238E27FC236}">
                <a16:creationId xmlns:a16="http://schemas.microsoft.com/office/drawing/2014/main" id="{0DAD3FD4-AF62-248F-D354-D98493D82D58}"/>
              </a:ext>
            </a:extLst>
          </p:cNvPr>
          <p:cNvSpPr/>
          <p:nvPr/>
        </p:nvSpPr>
        <p:spPr>
          <a:xfrm>
            <a:off x="6495765" y="3729037"/>
            <a:ext cx="6433517" cy="395049"/>
          </a:xfrm>
          <a:prstGeom prst="rect">
            <a:avLst/>
          </a:prstGeom>
          <a:noFill/>
          <a:ln/>
        </p:spPr>
        <p:txBody>
          <a:bodyPr wrap="none" lIns="0" tIns="0" rIns="0" bIns="0" rtlCol="0" anchor="t"/>
          <a:lstStyle/>
          <a:p>
            <a:pPr marL="0" indent="0" algn="ctr">
              <a:lnSpc>
                <a:spcPts val="3000"/>
              </a:lnSpc>
              <a:buNone/>
            </a:pPr>
            <a:r>
              <a:rPr lang="en-US" sz="2400" dirty="0">
                <a:solidFill>
                  <a:schemeClr val="bg2"/>
                </a:solidFill>
                <a:latin typeface="Montserrat" pitchFamily="2" charset="77"/>
              </a:rPr>
              <a:t>Disadvantages of </a:t>
            </a:r>
          </a:p>
          <a:p>
            <a:pPr marL="0" indent="0" algn="ctr">
              <a:lnSpc>
                <a:spcPts val="3000"/>
              </a:lnSpc>
              <a:buNone/>
            </a:pPr>
            <a:r>
              <a:rPr lang="en-US" sz="2400" dirty="0">
                <a:solidFill>
                  <a:schemeClr val="bg2"/>
                </a:solidFill>
                <a:latin typeface="Montserrat" pitchFamily="2" charset="77"/>
              </a:rPr>
              <a:t>Locally-run LLMs:</a:t>
            </a:r>
          </a:p>
        </p:txBody>
      </p:sp>
      <p:sp>
        <p:nvSpPr>
          <p:cNvPr id="8" name="TextBox 7">
            <a:extLst>
              <a:ext uri="{FF2B5EF4-FFF2-40B4-BE49-F238E27FC236}">
                <a16:creationId xmlns:a16="http://schemas.microsoft.com/office/drawing/2014/main" id="{278F8A38-FB12-0FA7-1404-D392DE3B2A0C}"/>
              </a:ext>
            </a:extLst>
          </p:cNvPr>
          <p:cNvSpPr txBox="1"/>
          <p:nvPr/>
        </p:nvSpPr>
        <p:spPr>
          <a:xfrm>
            <a:off x="10461171" y="4332514"/>
            <a:ext cx="184731" cy="369332"/>
          </a:xfrm>
          <a:prstGeom prst="rect">
            <a:avLst/>
          </a:prstGeom>
          <a:noFill/>
        </p:spPr>
        <p:txBody>
          <a:bodyPr wrap="none" rtlCol="0">
            <a:spAutoFit/>
          </a:bodyPr>
          <a:lstStyle/>
          <a:p>
            <a:endParaRPr lang="en-US" dirty="0">
              <a:latin typeface="Montserrat" pitchFamily="2" charset="77"/>
            </a:endParaRPr>
          </a:p>
        </p:txBody>
      </p:sp>
      <p:sp>
        <p:nvSpPr>
          <p:cNvPr id="20" name="TextBox 19">
            <a:extLst>
              <a:ext uri="{FF2B5EF4-FFF2-40B4-BE49-F238E27FC236}">
                <a16:creationId xmlns:a16="http://schemas.microsoft.com/office/drawing/2014/main" id="{F9172FC6-4826-A648-4884-5BD28E044409}"/>
              </a:ext>
            </a:extLst>
          </p:cNvPr>
          <p:cNvSpPr txBox="1"/>
          <p:nvPr/>
        </p:nvSpPr>
        <p:spPr>
          <a:xfrm>
            <a:off x="7998022" y="4709617"/>
            <a:ext cx="3429001" cy="1207318"/>
          </a:xfrm>
          <a:prstGeom prst="rect">
            <a:avLst/>
          </a:prstGeom>
          <a:noFill/>
        </p:spPr>
        <p:txBody>
          <a:bodyPr wrap="square">
            <a:spAutoFit/>
          </a:bodyPr>
          <a:lstStyle/>
          <a:p>
            <a:pPr marL="342900" indent="-342900">
              <a:lnSpc>
                <a:spcPts val="3000"/>
              </a:lnSpc>
              <a:buFont typeface="Arial" panose="020B0604020202020204" pitchFamily="34" charset="0"/>
              <a:buChar char="•"/>
            </a:pPr>
            <a:r>
              <a:rPr lang="en-US" sz="1800" dirty="0">
                <a:solidFill>
                  <a:schemeClr val="bg2"/>
                </a:solidFill>
                <a:latin typeface="Montserrat" pitchFamily="2" charset="77"/>
              </a:rPr>
              <a:t>Potentially slower</a:t>
            </a:r>
          </a:p>
          <a:p>
            <a:pPr marL="342900" indent="-342900">
              <a:lnSpc>
                <a:spcPts val="3000"/>
              </a:lnSpc>
              <a:buFont typeface="Arial" panose="020B0604020202020204" pitchFamily="34" charset="0"/>
              <a:buChar char="•"/>
            </a:pPr>
            <a:r>
              <a:rPr lang="en-US" sz="1800" dirty="0">
                <a:solidFill>
                  <a:schemeClr val="bg2"/>
                </a:solidFill>
                <a:latin typeface="Montserrat" pitchFamily="2" charset="77"/>
              </a:rPr>
              <a:t>Regular maintenance</a:t>
            </a:r>
          </a:p>
          <a:p>
            <a:pPr marL="342900" indent="-342900">
              <a:lnSpc>
                <a:spcPts val="3000"/>
              </a:lnSpc>
              <a:buFont typeface="Arial" panose="020B0604020202020204" pitchFamily="34" charset="0"/>
              <a:buChar char="•"/>
            </a:pPr>
            <a:r>
              <a:rPr lang="en-US" sz="1800" dirty="0">
                <a:solidFill>
                  <a:schemeClr val="bg2"/>
                </a:solidFill>
                <a:latin typeface="Montserrat" pitchFamily="2" charset="77"/>
              </a:rPr>
              <a:t>Limited model selection</a:t>
            </a:r>
          </a:p>
        </p:txBody>
      </p:sp>
      <p:sp>
        <p:nvSpPr>
          <p:cNvPr id="21" name="TextBox 20">
            <a:extLst>
              <a:ext uri="{FF2B5EF4-FFF2-40B4-BE49-F238E27FC236}">
                <a16:creationId xmlns:a16="http://schemas.microsoft.com/office/drawing/2014/main" id="{F426B7AC-C738-EE62-4F1D-81A0A7DE558E}"/>
              </a:ext>
            </a:extLst>
          </p:cNvPr>
          <p:cNvSpPr txBox="1"/>
          <p:nvPr/>
        </p:nvSpPr>
        <p:spPr>
          <a:xfrm>
            <a:off x="4580479" y="4875336"/>
            <a:ext cx="674914" cy="437940"/>
          </a:xfrm>
          <a:prstGeom prst="rect">
            <a:avLst/>
          </a:prstGeom>
          <a:noFill/>
        </p:spPr>
        <p:txBody>
          <a:bodyPr wrap="square">
            <a:spAutoFit/>
          </a:bodyPr>
          <a:lstStyle/>
          <a:p>
            <a:pPr>
              <a:lnSpc>
                <a:spcPts val="3000"/>
              </a:lnSpc>
            </a:pPr>
            <a:r>
              <a:rPr lang="en-US" sz="1800" dirty="0">
                <a:solidFill>
                  <a:schemeClr val="bg2"/>
                </a:solidFill>
                <a:latin typeface="Montserrat" pitchFamily="2" charset="77"/>
              </a:rPr>
              <a:t>YES</a:t>
            </a:r>
          </a:p>
        </p:txBody>
      </p:sp>
      <p:sp>
        <p:nvSpPr>
          <p:cNvPr id="22" name="Text 11">
            <a:extLst>
              <a:ext uri="{FF2B5EF4-FFF2-40B4-BE49-F238E27FC236}">
                <a16:creationId xmlns:a16="http://schemas.microsoft.com/office/drawing/2014/main" id="{12E59B2E-1202-DFB0-89CA-D183EF4C84C8}"/>
              </a:ext>
            </a:extLst>
          </p:cNvPr>
          <p:cNvSpPr/>
          <p:nvPr/>
        </p:nvSpPr>
        <p:spPr>
          <a:xfrm>
            <a:off x="3374886" y="3668250"/>
            <a:ext cx="3086100" cy="814626"/>
          </a:xfrm>
          <a:prstGeom prst="rect">
            <a:avLst/>
          </a:prstGeom>
          <a:noFill/>
          <a:ln/>
        </p:spPr>
        <p:txBody>
          <a:bodyPr wrap="none" lIns="0" tIns="0" rIns="0" bIns="0" rtlCol="0" anchor="t"/>
          <a:lstStyle/>
          <a:p>
            <a:pPr marL="0" indent="0" algn="ctr">
              <a:lnSpc>
                <a:spcPts val="3000"/>
              </a:lnSpc>
              <a:buNone/>
            </a:pPr>
            <a:r>
              <a:rPr lang="en-US" sz="2400" dirty="0">
                <a:solidFill>
                  <a:schemeClr val="bg2"/>
                </a:solidFill>
                <a:latin typeface="Montserrat" pitchFamily="2" charset="77"/>
              </a:rPr>
              <a:t>Can you access the LLMs if </a:t>
            </a:r>
          </a:p>
          <a:p>
            <a:pPr marL="0" indent="0" algn="ctr">
              <a:lnSpc>
                <a:spcPts val="3000"/>
              </a:lnSpc>
              <a:buNone/>
            </a:pPr>
            <a:r>
              <a:rPr lang="en-US" sz="2400" dirty="0">
                <a:solidFill>
                  <a:schemeClr val="bg2"/>
                </a:solidFill>
                <a:latin typeface="Montserrat" pitchFamily="2" charset="77"/>
              </a:rPr>
              <a:t>there is no internet?</a:t>
            </a:r>
          </a:p>
        </p:txBody>
      </p:sp>
      <p:sp>
        <p:nvSpPr>
          <p:cNvPr id="23" name="Rectangle 22">
            <a:extLst>
              <a:ext uri="{FF2B5EF4-FFF2-40B4-BE49-F238E27FC236}">
                <a16:creationId xmlns:a16="http://schemas.microsoft.com/office/drawing/2014/main" id="{07EDC2CF-1F3B-CEED-A881-4B904B5DE4C8}"/>
              </a:ext>
            </a:extLst>
          </p:cNvPr>
          <p:cNvSpPr/>
          <p:nvPr/>
        </p:nvSpPr>
        <p:spPr>
          <a:xfrm>
            <a:off x="3998093" y="4730580"/>
            <a:ext cx="1839686" cy="814625"/>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C7B18A-FF15-650F-0125-0EDF27DEC77B}"/>
              </a:ext>
            </a:extLst>
          </p:cNvPr>
          <p:cNvSpPr/>
          <p:nvPr/>
        </p:nvSpPr>
        <p:spPr>
          <a:xfrm>
            <a:off x="7685545" y="4730580"/>
            <a:ext cx="4053959" cy="1310002"/>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324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edge">
                                      <p:cBhvr>
                                        <p:cTn id="7" dur="75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edge">
                                      <p:cBhvr>
                                        <p:cTn id="12"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553"/>
          </a:xfrm>
          <a:prstGeom prst="rect">
            <a:avLst/>
          </a:prstGeom>
        </p:spPr>
      </p:pic>
      <p:sp>
        <p:nvSpPr>
          <p:cNvPr id="3" name="Text 0"/>
          <p:cNvSpPr/>
          <p:nvPr/>
        </p:nvSpPr>
        <p:spPr>
          <a:xfrm>
            <a:off x="597932" y="469821"/>
            <a:ext cx="4271367" cy="533995"/>
          </a:xfrm>
          <a:prstGeom prst="rect">
            <a:avLst/>
          </a:prstGeom>
          <a:noFill/>
          <a:ln/>
        </p:spPr>
        <p:txBody>
          <a:bodyPr wrap="none" lIns="0" tIns="0" rIns="0" bIns="0" rtlCol="0" anchor="t"/>
          <a:lstStyle/>
          <a:p>
            <a:pPr marL="0" indent="0">
              <a:lnSpc>
                <a:spcPts val="4200"/>
              </a:lnSpc>
              <a:buNone/>
            </a:pPr>
            <a:r>
              <a:rPr lang="en-US" sz="3350" dirty="0">
                <a:solidFill>
                  <a:srgbClr val="F2F0F4"/>
                </a:solidFill>
                <a:latin typeface="Montserrat" pitchFamily="34" charset="0"/>
                <a:ea typeface="Montserrat" pitchFamily="34" charset="-122"/>
                <a:cs typeface="Montserrat" pitchFamily="34" charset="-120"/>
              </a:rPr>
              <a:t>Q&amp;A Session</a:t>
            </a:r>
            <a:endParaRPr lang="en-US" sz="3350" dirty="0"/>
          </a:p>
        </p:txBody>
      </p:sp>
      <p:pic>
        <p:nvPicPr>
          <p:cNvPr id="4" name="Image 1" descr="preencoded.png"/>
          <p:cNvPicPr>
            <a:picLocks noChangeAspect="1"/>
          </p:cNvPicPr>
          <p:nvPr/>
        </p:nvPicPr>
        <p:blipFill>
          <a:blip r:embed="rId4"/>
          <a:stretch>
            <a:fillRect/>
          </a:stretch>
        </p:blipFill>
        <p:spPr>
          <a:xfrm>
            <a:off x="597932" y="1260038"/>
            <a:ext cx="427077" cy="427077"/>
          </a:xfrm>
          <a:prstGeom prst="rect">
            <a:avLst/>
          </a:prstGeom>
        </p:spPr>
      </p:pic>
      <p:sp>
        <p:nvSpPr>
          <p:cNvPr id="5" name="Text 1"/>
          <p:cNvSpPr/>
          <p:nvPr/>
        </p:nvSpPr>
        <p:spPr>
          <a:xfrm>
            <a:off x="597932" y="1857970"/>
            <a:ext cx="2135624" cy="266938"/>
          </a:xfrm>
          <a:prstGeom prst="rect">
            <a:avLst/>
          </a:prstGeom>
          <a:noFill/>
          <a:ln/>
        </p:spPr>
        <p:txBody>
          <a:bodyPr wrap="none" lIns="0" tIns="0" rIns="0" bIns="0" rtlCol="0" anchor="t"/>
          <a:lstStyle/>
          <a:p>
            <a:pPr marL="0" indent="0" algn="l">
              <a:lnSpc>
                <a:spcPts val="2100"/>
              </a:lnSpc>
              <a:buNone/>
            </a:pPr>
            <a:r>
              <a:rPr lang="en-US" sz="1650" dirty="0">
                <a:solidFill>
                  <a:srgbClr val="DCD7E5"/>
                </a:solidFill>
                <a:latin typeface="Montserrat" pitchFamily="34" charset="0"/>
                <a:ea typeface="Montserrat" pitchFamily="34" charset="-122"/>
                <a:cs typeface="Montserrat" pitchFamily="34" charset="-120"/>
              </a:rPr>
              <a:t>Open Forum</a:t>
            </a:r>
            <a:endParaRPr lang="en-US" sz="1650" dirty="0"/>
          </a:p>
        </p:txBody>
      </p:sp>
      <p:sp>
        <p:nvSpPr>
          <p:cNvPr id="6" name="Text 2"/>
          <p:cNvSpPr/>
          <p:nvPr/>
        </p:nvSpPr>
        <p:spPr>
          <a:xfrm>
            <a:off x="597932" y="2227421"/>
            <a:ext cx="7948136" cy="273368"/>
          </a:xfrm>
          <a:prstGeom prst="rect">
            <a:avLst/>
          </a:prstGeom>
          <a:noFill/>
          <a:ln/>
        </p:spPr>
        <p:txBody>
          <a:bodyPr wrap="none" lIns="0" tIns="0" rIns="0" bIns="0" rtlCol="0" anchor="t"/>
          <a:lstStyle/>
          <a:p>
            <a:pPr marL="0" indent="0" algn="l">
              <a:lnSpc>
                <a:spcPts val="2150"/>
              </a:lnSpc>
              <a:buNone/>
            </a:pPr>
            <a:r>
              <a:rPr lang="en-US" sz="1300" dirty="0">
                <a:solidFill>
                  <a:srgbClr val="DCD7E5"/>
                </a:solidFill>
                <a:latin typeface="Heebo Light" pitchFamily="34" charset="0"/>
                <a:ea typeface="Heebo Light" pitchFamily="34" charset="-122"/>
                <a:cs typeface="Heebo Light" pitchFamily="34" charset="-120"/>
              </a:rPr>
              <a:t>Ask anything!</a:t>
            </a:r>
            <a:endParaRPr lang="en-US" sz="1300" dirty="0"/>
          </a:p>
        </p:txBody>
      </p:sp>
      <p:pic>
        <p:nvPicPr>
          <p:cNvPr id="7" name="Image 2" descr="preencoded.png"/>
          <p:cNvPicPr>
            <a:picLocks noChangeAspect="1"/>
          </p:cNvPicPr>
          <p:nvPr/>
        </p:nvPicPr>
        <p:blipFill>
          <a:blip r:embed="rId5"/>
          <a:stretch>
            <a:fillRect/>
          </a:stretch>
        </p:blipFill>
        <p:spPr>
          <a:xfrm>
            <a:off x="597932" y="3013353"/>
            <a:ext cx="427077" cy="427077"/>
          </a:xfrm>
          <a:prstGeom prst="rect">
            <a:avLst/>
          </a:prstGeom>
        </p:spPr>
      </p:pic>
      <p:sp>
        <p:nvSpPr>
          <p:cNvPr id="8" name="Text 3"/>
          <p:cNvSpPr/>
          <p:nvPr/>
        </p:nvSpPr>
        <p:spPr>
          <a:xfrm>
            <a:off x="597932" y="3611285"/>
            <a:ext cx="2330410" cy="266938"/>
          </a:xfrm>
          <a:prstGeom prst="rect">
            <a:avLst/>
          </a:prstGeom>
          <a:noFill/>
          <a:ln/>
        </p:spPr>
        <p:txBody>
          <a:bodyPr wrap="none" lIns="0" tIns="0" rIns="0" bIns="0" rtlCol="0" anchor="t"/>
          <a:lstStyle/>
          <a:p>
            <a:pPr marL="0" indent="0" algn="l">
              <a:lnSpc>
                <a:spcPts val="2100"/>
              </a:lnSpc>
              <a:buNone/>
            </a:pPr>
            <a:r>
              <a:rPr lang="en-US" sz="1650" dirty="0">
                <a:solidFill>
                  <a:srgbClr val="DCD7E5"/>
                </a:solidFill>
                <a:latin typeface="Montserrat" pitchFamily="34" charset="0"/>
                <a:ea typeface="Montserrat" pitchFamily="34" charset="-122"/>
                <a:cs typeface="Montserrat" pitchFamily="34" charset="-120"/>
              </a:rPr>
              <a:t>Interactive Discussion</a:t>
            </a:r>
            <a:endParaRPr lang="en-US" sz="1650" dirty="0"/>
          </a:p>
        </p:txBody>
      </p:sp>
      <p:sp>
        <p:nvSpPr>
          <p:cNvPr id="9" name="Text 4"/>
          <p:cNvSpPr/>
          <p:nvPr/>
        </p:nvSpPr>
        <p:spPr>
          <a:xfrm>
            <a:off x="597932" y="3980736"/>
            <a:ext cx="7948136" cy="273368"/>
          </a:xfrm>
          <a:prstGeom prst="rect">
            <a:avLst/>
          </a:prstGeom>
          <a:noFill/>
          <a:ln/>
        </p:spPr>
        <p:txBody>
          <a:bodyPr wrap="none" lIns="0" tIns="0" rIns="0" bIns="0" rtlCol="0" anchor="t"/>
          <a:lstStyle/>
          <a:p>
            <a:pPr marL="0" indent="0" algn="l">
              <a:lnSpc>
                <a:spcPts val="2150"/>
              </a:lnSpc>
              <a:buNone/>
            </a:pPr>
            <a:r>
              <a:rPr lang="en-US" sz="1300" dirty="0">
                <a:solidFill>
                  <a:srgbClr val="DCD7E5"/>
                </a:solidFill>
                <a:latin typeface="Heebo Light" pitchFamily="34" charset="0"/>
                <a:ea typeface="Heebo Light" pitchFamily="34" charset="-122"/>
                <a:cs typeface="Heebo Light" pitchFamily="34" charset="-120"/>
              </a:rPr>
              <a:t>Share your insights.</a:t>
            </a:r>
            <a:endParaRPr lang="en-US" sz="1300" dirty="0"/>
          </a:p>
        </p:txBody>
      </p:sp>
      <p:pic>
        <p:nvPicPr>
          <p:cNvPr id="10" name="Image 3" descr="preencoded.png"/>
          <p:cNvPicPr>
            <a:picLocks noChangeAspect="1"/>
          </p:cNvPicPr>
          <p:nvPr/>
        </p:nvPicPr>
        <p:blipFill>
          <a:blip r:embed="rId5"/>
          <a:stretch>
            <a:fillRect/>
          </a:stretch>
        </p:blipFill>
        <p:spPr>
          <a:xfrm>
            <a:off x="597932" y="4766667"/>
            <a:ext cx="427077" cy="427077"/>
          </a:xfrm>
          <a:prstGeom prst="rect">
            <a:avLst/>
          </a:prstGeom>
        </p:spPr>
      </p:pic>
      <p:sp>
        <p:nvSpPr>
          <p:cNvPr id="11" name="Text 5"/>
          <p:cNvSpPr/>
          <p:nvPr/>
        </p:nvSpPr>
        <p:spPr>
          <a:xfrm>
            <a:off x="597932" y="5364599"/>
            <a:ext cx="2135624" cy="266938"/>
          </a:xfrm>
          <a:prstGeom prst="rect">
            <a:avLst/>
          </a:prstGeom>
          <a:noFill/>
          <a:ln/>
        </p:spPr>
        <p:txBody>
          <a:bodyPr wrap="none" lIns="0" tIns="0" rIns="0" bIns="0" rtlCol="0" anchor="t"/>
          <a:lstStyle/>
          <a:p>
            <a:pPr marL="0" indent="0" algn="l">
              <a:lnSpc>
                <a:spcPts val="2100"/>
              </a:lnSpc>
              <a:buNone/>
            </a:pPr>
            <a:r>
              <a:rPr lang="en-US" sz="1650" dirty="0">
                <a:solidFill>
                  <a:srgbClr val="DCD7E5"/>
                </a:solidFill>
                <a:latin typeface="Montserrat" pitchFamily="34" charset="0"/>
                <a:ea typeface="Montserrat" pitchFamily="34" charset="-122"/>
                <a:cs typeface="Montserrat" pitchFamily="34" charset="-120"/>
              </a:rPr>
              <a:t>Clear Explanations</a:t>
            </a:r>
            <a:endParaRPr lang="en-US" sz="1650" dirty="0"/>
          </a:p>
        </p:txBody>
      </p:sp>
      <p:sp>
        <p:nvSpPr>
          <p:cNvPr id="12" name="Text 6"/>
          <p:cNvSpPr/>
          <p:nvPr/>
        </p:nvSpPr>
        <p:spPr>
          <a:xfrm>
            <a:off x="597932" y="5734050"/>
            <a:ext cx="7948136" cy="273368"/>
          </a:xfrm>
          <a:prstGeom prst="rect">
            <a:avLst/>
          </a:prstGeom>
          <a:noFill/>
          <a:ln/>
        </p:spPr>
        <p:txBody>
          <a:bodyPr wrap="none" lIns="0" tIns="0" rIns="0" bIns="0" rtlCol="0" anchor="t"/>
          <a:lstStyle/>
          <a:p>
            <a:pPr marL="0" indent="0" algn="l">
              <a:lnSpc>
                <a:spcPts val="2150"/>
              </a:lnSpc>
              <a:buNone/>
            </a:pPr>
            <a:r>
              <a:rPr lang="en-US" sz="1300" dirty="0">
                <a:solidFill>
                  <a:srgbClr val="DCD7E5"/>
                </a:solidFill>
                <a:latin typeface="Heebo Light" pitchFamily="34" charset="0"/>
                <a:ea typeface="Heebo Light" pitchFamily="34" charset="-122"/>
                <a:cs typeface="Heebo Light" pitchFamily="34" charset="-120"/>
              </a:rPr>
              <a:t>Get answers.</a:t>
            </a:r>
            <a:endParaRPr lang="en-US" sz="1300" dirty="0"/>
          </a:p>
        </p:txBody>
      </p:sp>
      <p:pic>
        <p:nvPicPr>
          <p:cNvPr id="13" name="Image 4" descr="preencoded.png"/>
          <p:cNvPicPr>
            <a:picLocks noChangeAspect="1"/>
          </p:cNvPicPr>
          <p:nvPr/>
        </p:nvPicPr>
        <p:blipFill>
          <a:blip r:embed="rId6"/>
          <a:stretch>
            <a:fillRect/>
          </a:stretch>
        </p:blipFill>
        <p:spPr>
          <a:xfrm>
            <a:off x="597932" y="6519982"/>
            <a:ext cx="427077" cy="427077"/>
          </a:xfrm>
          <a:prstGeom prst="rect">
            <a:avLst/>
          </a:prstGeom>
        </p:spPr>
      </p:pic>
      <p:sp>
        <p:nvSpPr>
          <p:cNvPr id="14" name="Text 7"/>
          <p:cNvSpPr/>
          <p:nvPr/>
        </p:nvSpPr>
        <p:spPr>
          <a:xfrm>
            <a:off x="597932" y="7117913"/>
            <a:ext cx="2135624" cy="266938"/>
          </a:xfrm>
          <a:prstGeom prst="rect">
            <a:avLst/>
          </a:prstGeom>
          <a:noFill/>
          <a:ln/>
        </p:spPr>
        <p:txBody>
          <a:bodyPr wrap="none" lIns="0" tIns="0" rIns="0" bIns="0" rtlCol="0" anchor="t"/>
          <a:lstStyle/>
          <a:p>
            <a:pPr marL="0" indent="0" algn="l">
              <a:lnSpc>
                <a:spcPts val="2100"/>
              </a:lnSpc>
              <a:buNone/>
            </a:pPr>
            <a:r>
              <a:rPr lang="en-US" sz="1650" dirty="0">
                <a:solidFill>
                  <a:srgbClr val="DCD7E5"/>
                </a:solidFill>
                <a:latin typeface="Montserrat" pitchFamily="34" charset="0"/>
                <a:ea typeface="Montserrat" pitchFamily="34" charset="-122"/>
                <a:cs typeface="Montserrat" pitchFamily="34" charset="-120"/>
              </a:rPr>
              <a:t>Knowledge Sharing</a:t>
            </a:r>
            <a:endParaRPr lang="en-US" sz="1650" dirty="0"/>
          </a:p>
        </p:txBody>
      </p:sp>
      <p:sp>
        <p:nvSpPr>
          <p:cNvPr id="15" name="Text 8"/>
          <p:cNvSpPr/>
          <p:nvPr/>
        </p:nvSpPr>
        <p:spPr>
          <a:xfrm>
            <a:off x="597932" y="7487364"/>
            <a:ext cx="7948136" cy="273368"/>
          </a:xfrm>
          <a:prstGeom prst="rect">
            <a:avLst/>
          </a:prstGeom>
          <a:noFill/>
          <a:ln/>
        </p:spPr>
        <p:txBody>
          <a:bodyPr wrap="none" lIns="0" tIns="0" rIns="0" bIns="0" rtlCol="0" anchor="t"/>
          <a:lstStyle/>
          <a:p>
            <a:pPr marL="0" indent="0" algn="l">
              <a:lnSpc>
                <a:spcPts val="2150"/>
              </a:lnSpc>
              <a:buNone/>
            </a:pPr>
            <a:r>
              <a:rPr lang="en-US" sz="1300" dirty="0">
                <a:solidFill>
                  <a:srgbClr val="DCD7E5"/>
                </a:solidFill>
                <a:latin typeface="Heebo Light" pitchFamily="34" charset="0"/>
                <a:ea typeface="Heebo Light" pitchFamily="34" charset="-122"/>
                <a:cs typeface="Heebo Light" pitchFamily="34" charset="-120"/>
              </a:rPr>
              <a:t>Learn together.</a:t>
            </a:r>
            <a:endParaRPr lang="en-US" sz="13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2141458"/>
            <a:ext cx="11576090" cy="771525"/>
          </a:xfrm>
          <a:prstGeom prst="rect">
            <a:avLst/>
          </a:prstGeom>
          <a:noFill/>
          <a:ln/>
        </p:spPr>
        <p:txBody>
          <a:bodyPr wrap="none" lIns="0" tIns="0" rIns="0" bIns="0" rtlCol="0" anchor="t"/>
          <a:lstStyle/>
          <a:p>
            <a:pPr marL="0" indent="0">
              <a:lnSpc>
                <a:spcPts val="6050"/>
              </a:lnSpc>
              <a:buNone/>
            </a:pPr>
            <a:r>
              <a:rPr lang="en-US" sz="4850" dirty="0">
                <a:solidFill>
                  <a:srgbClr val="F2F0F4"/>
                </a:solidFill>
                <a:latin typeface="Montserrat" pitchFamily="34" charset="0"/>
                <a:ea typeface="Montserrat" pitchFamily="34" charset="-122"/>
                <a:cs typeface="Montserrat" pitchFamily="34" charset="-120"/>
              </a:rPr>
              <a:t>Traditional LLMs vs. Local Alternatives</a:t>
            </a:r>
            <a:endParaRPr lang="en-US" sz="4850" dirty="0"/>
          </a:p>
        </p:txBody>
      </p:sp>
      <p:sp>
        <p:nvSpPr>
          <p:cNvPr id="3" name="Text 1"/>
          <p:cNvSpPr/>
          <p:nvPr/>
        </p:nvSpPr>
        <p:spPr>
          <a:xfrm>
            <a:off x="864037" y="3530084"/>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Cloud-Based LLMs</a:t>
            </a:r>
            <a:endParaRPr lang="en-US" sz="2400" dirty="0"/>
          </a:p>
        </p:txBody>
      </p:sp>
      <p:sp>
        <p:nvSpPr>
          <p:cNvPr id="4" name="Text 2"/>
          <p:cNvSpPr/>
          <p:nvPr/>
        </p:nvSpPr>
        <p:spPr>
          <a:xfrm>
            <a:off x="1258967" y="4162663"/>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OpenAI APIs (e.g., GPT)</a:t>
            </a:r>
            <a:endParaRPr lang="en-US" sz="1900" dirty="0"/>
          </a:p>
        </p:txBody>
      </p:sp>
      <p:sp>
        <p:nvSpPr>
          <p:cNvPr id="5" name="Text 3"/>
          <p:cNvSpPr/>
          <p:nvPr/>
        </p:nvSpPr>
        <p:spPr>
          <a:xfrm>
            <a:off x="1258967" y="4644033"/>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Powerful, always updated</a:t>
            </a:r>
            <a:endParaRPr lang="en-US" sz="1900" dirty="0"/>
          </a:p>
        </p:txBody>
      </p:sp>
      <p:sp>
        <p:nvSpPr>
          <p:cNvPr id="6" name="Text 4"/>
          <p:cNvSpPr/>
          <p:nvPr/>
        </p:nvSpPr>
        <p:spPr>
          <a:xfrm>
            <a:off x="1258967" y="5125403"/>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Costly, privacy issues</a:t>
            </a:r>
            <a:endParaRPr lang="en-US" sz="1900" dirty="0"/>
          </a:p>
        </p:txBody>
      </p:sp>
      <p:sp>
        <p:nvSpPr>
          <p:cNvPr id="7" name="Text 5"/>
          <p:cNvSpPr/>
          <p:nvPr/>
        </p:nvSpPr>
        <p:spPr>
          <a:xfrm>
            <a:off x="1258967" y="5606772"/>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Requires internet access</a:t>
            </a:r>
            <a:endParaRPr lang="en-US" sz="1900" dirty="0"/>
          </a:p>
        </p:txBody>
      </p:sp>
      <p:sp>
        <p:nvSpPr>
          <p:cNvPr id="8" name="Text 6"/>
          <p:cNvSpPr/>
          <p:nvPr/>
        </p:nvSpPr>
        <p:spPr>
          <a:xfrm>
            <a:off x="7623929" y="3530084"/>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2F0F4"/>
                </a:solidFill>
                <a:latin typeface="Montserrat" pitchFamily="34" charset="0"/>
                <a:ea typeface="Montserrat" pitchFamily="34" charset="-122"/>
                <a:cs typeface="Montserrat" pitchFamily="34" charset="-120"/>
              </a:rPr>
              <a:t>Local LLMs</a:t>
            </a:r>
            <a:endParaRPr lang="en-US" sz="2400" dirty="0"/>
          </a:p>
        </p:txBody>
      </p:sp>
      <p:sp>
        <p:nvSpPr>
          <p:cNvPr id="9" name="Text 7"/>
          <p:cNvSpPr/>
          <p:nvPr/>
        </p:nvSpPr>
        <p:spPr>
          <a:xfrm>
            <a:off x="8018859" y="4162663"/>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Llama, Mistral, Gemma</a:t>
            </a:r>
            <a:endParaRPr lang="en-US" sz="1900" dirty="0"/>
          </a:p>
        </p:txBody>
      </p:sp>
      <p:sp>
        <p:nvSpPr>
          <p:cNvPr id="10" name="Text 8"/>
          <p:cNvSpPr/>
          <p:nvPr/>
        </p:nvSpPr>
        <p:spPr>
          <a:xfrm>
            <a:off x="8018859" y="4644033"/>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On your machine</a:t>
            </a:r>
            <a:endParaRPr lang="en-US" sz="1900" dirty="0"/>
          </a:p>
        </p:txBody>
      </p:sp>
      <p:sp>
        <p:nvSpPr>
          <p:cNvPr id="11" name="Text 9"/>
          <p:cNvSpPr/>
          <p:nvPr/>
        </p:nvSpPr>
        <p:spPr>
          <a:xfrm>
            <a:off x="8018859" y="5125403"/>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Cost-effective, privacy</a:t>
            </a:r>
            <a:endParaRPr lang="en-US" sz="1900" dirty="0"/>
          </a:p>
        </p:txBody>
      </p:sp>
      <p:sp>
        <p:nvSpPr>
          <p:cNvPr id="12" name="Text 10"/>
          <p:cNvSpPr/>
          <p:nvPr/>
        </p:nvSpPr>
        <p:spPr>
          <a:xfrm>
            <a:off x="8018859" y="5606772"/>
            <a:ext cx="575512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DCD7E5"/>
                </a:solidFill>
                <a:latin typeface="Heebo Light" pitchFamily="34" charset="0"/>
                <a:ea typeface="Heebo Light" pitchFamily="34" charset="-122"/>
                <a:cs typeface="Heebo Light" pitchFamily="34" charset="-120"/>
              </a:rPr>
              <a:t>Offline access possible</a:t>
            </a:r>
            <a:endParaRPr lang="en-US" sz="19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23721-856C-FA10-633A-E57746ABFF0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BBBCBFD-CD08-601D-09A6-EC333F3E00D5}"/>
              </a:ext>
            </a:extLst>
          </p:cNvPr>
          <p:cNvSpPr/>
          <p:nvPr/>
        </p:nvSpPr>
        <p:spPr>
          <a:xfrm>
            <a:off x="7052680" y="676750"/>
            <a:ext cx="6727931" cy="701397"/>
          </a:xfrm>
          <a:prstGeom prst="rect">
            <a:avLst/>
          </a:prstGeom>
          <a:noFill/>
          <a:ln/>
        </p:spPr>
        <p:txBody>
          <a:bodyPr wrap="none" lIns="0" tIns="0" rIns="0" bIns="0" rtlCol="0" anchor="t"/>
          <a:lstStyle/>
          <a:p>
            <a:pPr marL="0" indent="0">
              <a:lnSpc>
                <a:spcPts val="5500"/>
              </a:lnSpc>
              <a:buNone/>
            </a:pPr>
            <a:r>
              <a:rPr lang="en-US" sz="4400" dirty="0">
                <a:solidFill>
                  <a:srgbClr val="F2F0F4"/>
                </a:solidFill>
                <a:latin typeface="Montserrat" pitchFamily="34" charset="0"/>
                <a:ea typeface="Montserrat" pitchFamily="34" charset="-122"/>
                <a:cs typeface="Montserrat" pitchFamily="34" charset="-120"/>
              </a:rPr>
              <a:t>Local LLM Deployment</a:t>
            </a:r>
            <a:endParaRPr lang="en-US" sz="4400" dirty="0"/>
          </a:p>
        </p:txBody>
      </p:sp>
      <p:sp>
        <p:nvSpPr>
          <p:cNvPr id="4" name="Shape 1">
            <a:extLst>
              <a:ext uri="{FF2B5EF4-FFF2-40B4-BE49-F238E27FC236}">
                <a16:creationId xmlns:a16="http://schemas.microsoft.com/office/drawing/2014/main" id="{207BF074-F1E8-AB5B-83FD-D214A4F46515}"/>
              </a:ext>
            </a:extLst>
          </p:cNvPr>
          <p:cNvSpPr/>
          <p:nvPr/>
        </p:nvSpPr>
        <p:spPr>
          <a:xfrm>
            <a:off x="7052680" y="1665683"/>
            <a:ext cx="7108984" cy="1308497"/>
          </a:xfrm>
          <a:prstGeom prst="roundRect">
            <a:avLst>
              <a:gd name="adj" fmla="val 7204"/>
            </a:avLst>
          </a:prstGeom>
          <a:solidFill>
            <a:srgbClr val="31136C"/>
          </a:solidFill>
          <a:ln w="7620">
            <a:solidFill>
              <a:srgbClr val="4A2C85"/>
            </a:solidFill>
            <a:prstDash val="solid"/>
          </a:ln>
        </p:spPr>
        <p:txBody>
          <a:bodyPr/>
          <a:lstStyle/>
          <a:p>
            <a:endParaRPr lang="en-IN" dirty="0"/>
          </a:p>
        </p:txBody>
      </p:sp>
      <p:sp>
        <p:nvSpPr>
          <p:cNvPr id="5" name="Text 2">
            <a:extLst>
              <a:ext uri="{FF2B5EF4-FFF2-40B4-BE49-F238E27FC236}">
                <a16:creationId xmlns:a16="http://schemas.microsoft.com/office/drawing/2014/main" id="{B76236CB-CA86-5344-4727-7F289C8B7124}"/>
              </a:ext>
            </a:extLst>
          </p:cNvPr>
          <p:cNvSpPr/>
          <p:nvPr/>
        </p:nvSpPr>
        <p:spPr>
          <a:xfrm>
            <a:off x="7315199" y="1829157"/>
            <a:ext cx="3420533" cy="375522"/>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Direct Hardware Access</a:t>
            </a:r>
            <a:endParaRPr lang="en-US" sz="2200" dirty="0"/>
          </a:p>
        </p:txBody>
      </p:sp>
      <p:sp>
        <p:nvSpPr>
          <p:cNvPr id="6" name="Text 3">
            <a:extLst>
              <a:ext uri="{FF2B5EF4-FFF2-40B4-BE49-F238E27FC236}">
                <a16:creationId xmlns:a16="http://schemas.microsoft.com/office/drawing/2014/main" id="{41EEADA0-E5A2-EFA1-7AC1-9183E83CD76D}"/>
              </a:ext>
            </a:extLst>
          </p:cNvPr>
          <p:cNvSpPr/>
          <p:nvPr/>
        </p:nvSpPr>
        <p:spPr>
          <a:xfrm>
            <a:off x="7315199" y="2277605"/>
            <a:ext cx="6560212" cy="344686"/>
          </a:xfrm>
          <a:prstGeom prst="rect">
            <a:avLst/>
          </a:prstGeom>
          <a:noFill/>
          <a:ln/>
        </p:spPr>
        <p:txBody>
          <a:bodyPr wrap="none" lIns="0" tIns="0" rIns="0" bIns="0" rtlCol="0" anchor="t"/>
          <a:lstStyle/>
          <a:p>
            <a:pPr marL="0" indent="0">
              <a:lnSpc>
                <a:spcPts val="2800"/>
              </a:lnSpc>
              <a:buNone/>
            </a:pPr>
            <a:r>
              <a:rPr lang="en-US" sz="1750" dirty="0">
                <a:solidFill>
                  <a:srgbClr val="DCD7E5"/>
                </a:solidFill>
                <a:latin typeface="Heebo Light" pitchFamily="34" charset="0"/>
                <a:ea typeface="Heebo Light" pitchFamily="34" charset="-122"/>
                <a:cs typeface="Heebo Light" pitchFamily="34" charset="-120"/>
              </a:rPr>
              <a:t>Leverages your machine’s full CPU/GPU capabilities for faster</a:t>
            </a:r>
            <a:br>
              <a:rPr lang="en-US" sz="1750" dirty="0">
                <a:solidFill>
                  <a:srgbClr val="DCD7E5"/>
                </a:solidFill>
                <a:latin typeface="Heebo Light" pitchFamily="34" charset="0"/>
                <a:ea typeface="Heebo Light" pitchFamily="34" charset="-122"/>
                <a:cs typeface="Heebo Light" pitchFamily="34" charset="-120"/>
              </a:rPr>
            </a:br>
            <a:r>
              <a:rPr lang="en-US" sz="1750" dirty="0">
                <a:solidFill>
                  <a:srgbClr val="DCD7E5"/>
                </a:solidFill>
                <a:latin typeface="Heebo Light" pitchFamily="34" charset="0"/>
                <a:ea typeface="Heebo Light" pitchFamily="34" charset="-122"/>
                <a:cs typeface="Heebo Light" pitchFamily="34" charset="-120"/>
              </a:rPr>
              <a:t> performance.</a:t>
            </a:r>
            <a:endParaRPr lang="en-US" sz="1750" dirty="0"/>
          </a:p>
        </p:txBody>
      </p:sp>
      <p:sp>
        <p:nvSpPr>
          <p:cNvPr id="7" name="Shape 4">
            <a:extLst>
              <a:ext uri="{FF2B5EF4-FFF2-40B4-BE49-F238E27FC236}">
                <a16:creationId xmlns:a16="http://schemas.microsoft.com/office/drawing/2014/main" id="{DDCED2E1-9FA7-F184-2F47-2AE690B1903D}"/>
              </a:ext>
            </a:extLst>
          </p:cNvPr>
          <p:cNvSpPr/>
          <p:nvPr/>
        </p:nvSpPr>
        <p:spPr>
          <a:xfrm>
            <a:off x="7052680" y="3261716"/>
            <a:ext cx="7108984" cy="1308497"/>
          </a:xfrm>
          <a:prstGeom prst="roundRect">
            <a:avLst>
              <a:gd name="adj" fmla="val 7204"/>
            </a:avLst>
          </a:prstGeom>
          <a:solidFill>
            <a:srgbClr val="31136C"/>
          </a:solidFill>
          <a:ln w="7620">
            <a:solidFill>
              <a:srgbClr val="4A2C85"/>
            </a:solidFill>
            <a:prstDash val="solid"/>
          </a:ln>
        </p:spPr>
        <p:txBody>
          <a:bodyPr/>
          <a:lstStyle/>
          <a:p>
            <a:endParaRPr lang="en-IN"/>
          </a:p>
        </p:txBody>
      </p:sp>
      <p:sp>
        <p:nvSpPr>
          <p:cNvPr id="8" name="Text 5">
            <a:extLst>
              <a:ext uri="{FF2B5EF4-FFF2-40B4-BE49-F238E27FC236}">
                <a16:creationId xmlns:a16="http://schemas.microsoft.com/office/drawing/2014/main" id="{DC96C81E-8172-0341-DC86-8035EFA59E9C}"/>
              </a:ext>
            </a:extLst>
          </p:cNvPr>
          <p:cNvSpPr/>
          <p:nvPr/>
        </p:nvSpPr>
        <p:spPr>
          <a:xfrm>
            <a:off x="7327066" y="3481686"/>
            <a:ext cx="3408666" cy="317598"/>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No Cloud Dependency</a:t>
            </a:r>
            <a:endParaRPr lang="en-US" sz="2200" dirty="0"/>
          </a:p>
        </p:txBody>
      </p:sp>
      <p:sp>
        <p:nvSpPr>
          <p:cNvPr id="9" name="Text 6">
            <a:extLst>
              <a:ext uri="{FF2B5EF4-FFF2-40B4-BE49-F238E27FC236}">
                <a16:creationId xmlns:a16="http://schemas.microsoft.com/office/drawing/2014/main" id="{132F8314-C199-BC67-9EC3-5649D26682B3}"/>
              </a:ext>
            </a:extLst>
          </p:cNvPr>
          <p:cNvSpPr/>
          <p:nvPr/>
        </p:nvSpPr>
        <p:spPr>
          <a:xfrm>
            <a:off x="7327066" y="3915964"/>
            <a:ext cx="6560212" cy="373500"/>
          </a:xfrm>
          <a:prstGeom prst="rect">
            <a:avLst/>
          </a:prstGeom>
          <a:noFill/>
          <a:ln/>
        </p:spPr>
        <p:txBody>
          <a:bodyPr wrap="none" lIns="0" tIns="0" rIns="0" bIns="0" rtlCol="0" anchor="t"/>
          <a:lstStyle/>
          <a:p>
            <a:pPr marL="0" indent="0">
              <a:lnSpc>
                <a:spcPts val="2800"/>
              </a:lnSpc>
              <a:buNone/>
            </a:pPr>
            <a:r>
              <a:rPr lang="en-US" sz="1750" dirty="0">
                <a:solidFill>
                  <a:srgbClr val="DCD7E5"/>
                </a:solidFill>
                <a:latin typeface="Heebo Light" pitchFamily="34" charset="0"/>
                <a:ea typeface="Heebo Light" pitchFamily="34" charset="-122"/>
                <a:cs typeface="Heebo Light" pitchFamily="34" charset="-120"/>
              </a:rPr>
              <a:t>Works without internet, ensuring offline access and no latency issues.</a:t>
            </a:r>
            <a:endParaRPr lang="en-US" sz="1750" dirty="0"/>
          </a:p>
        </p:txBody>
      </p:sp>
      <p:sp>
        <p:nvSpPr>
          <p:cNvPr id="10" name="Shape 7">
            <a:extLst>
              <a:ext uri="{FF2B5EF4-FFF2-40B4-BE49-F238E27FC236}">
                <a16:creationId xmlns:a16="http://schemas.microsoft.com/office/drawing/2014/main" id="{7490A0CE-6846-EE97-0961-D024FD95E39B}"/>
              </a:ext>
            </a:extLst>
          </p:cNvPr>
          <p:cNvSpPr/>
          <p:nvPr/>
        </p:nvSpPr>
        <p:spPr>
          <a:xfrm>
            <a:off x="7052680" y="4790182"/>
            <a:ext cx="7108984" cy="1308497"/>
          </a:xfrm>
          <a:prstGeom prst="roundRect">
            <a:avLst>
              <a:gd name="adj" fmla="val 7204"/>
            </a:avLst>
          </a:prstGeom>
          <a:solidFill>
            <a:srgbClr val="31136C"/>
          </a:solidFill>
          <a:ln w="7620">
            <a:solidFill>
              <a:srgbClr val="4A2C85"/>
            </a:solidFill>
            <a:prstDash val="solid"/>
          </a:ln>
        </p:spPr>
        <p:txBody>
          <a:bodyPr/>
          <a:lstStyle/>
          <a:p>
            <a:endParaRPr lang="en-IN" dirty="0"/>
          </a:p>
        </p:txBody>
      </p:sp>
      <p:sp>
        <p:nvSpPr>
          <p:cNvPr id="11" name="Text 8">
            <a:extLst>
              <a:ext uri="{FF2B5EF4-FFF2-40B4-BE49-F238E27FC236}">
                <a16:creationId xmlns:a16="http://schemas.microsoft.com/office/drawing/2014/main" id="{225C81EF-6511-B18F-729C-59F12AA286D0}"/>
              </a:ext>
            </a:extLst>
          </p:cNvPr>
          <p:cNvSpPr/>
          <p:nvPr/>
        </p:nvSpPr>
        <p:spPr>
          <a:xfrm>
            <a:off x="7327066" y="4989433"/>
            <a:ext cx="3179088" cy="350639"/>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Greater Privacy</a:t>
            </a:r>
            <a:endParaRPr lang="en-US" sz="2200" dirty="0"/>
          </a:p>
        </p:txBody>
      </p:sp>
      <p:sp>
        <p:nvSpPr>
          <p:cNvPr id="12" name="Text 9">
            <a:extLst>
              <a:ext uri="{FF2B5EF4-FFF2-40B4-BE49-F238E27FC236}">
                <a16:creationId xmlns:a16="http://schemas.microsoft.com/office/drawing/2014/main" id="{3ECBFE57-D1CE-2141-F4B6-F0143BA97378}"/>
              </a:ext>
            </a:extLst>
          </p:cNvPr>
          <p:cNvSpPr/>
          <p:nvPr/>
        </p:nvSpPr>
        <p:spPr>
          <a:xfrm>
            <a:off x="7318044" y="5598779"/>
            <a:ext cx="6462567" cy="287535"/>
          </a:xfrm>
          <a:prstGeom prst="rect">
            <a:avLst/>
          </a:prstGeom>
          <a:noFill/>
          <a:ln/>
        </p:spPr>
        <p:txBody>
          <a:bodyPr wrap="none" lIns="0" tIns="0" rIns="0" bIns="0" rtlCol="0" anchor="t"/>
          <a:lstStyle/>
          <a:p>
            <a:pPr marL="0" indent="0">
              <a:lnSpc>
                <a:spcPts val="2800"/>
              </a:lnSpc>
              <a:buNone/>
            </a:pPr>
            <a:r>
              <a:rPr lang="en-US" sz="1750" dirty="0">
                <a:solidFill>
                  <a:srgbClr val="DCD7E5"/>
                </a:solidFill>
                <a:latin typeface="Heebo Light" pitchFamily="34" charset="0"/>
                <a:ea typeface="Heebo Light" pitchFamily="34" charset="-122"/>
                <a:cs typeface="Heebo Light" pitchFamily="34" charset="-120"/>
              </a:rPr>
              <a:t>Data stays local, reducing privacy concerns related to cloud storage.</a:t>
            </a:r>
            <a:endParaRPr lang="en-US" sz="1750" dirty="0"/>
          </a:p>
        </p:txBody>
      </p:sp>
      <p:sp>
        <p:nvSpPr>
          <p:cNvPr id="13" name="Shape 10">
            <a:extLst>
              <a:ext uri="{FF2B5EF4-FFF2-40B4-BE49-F238E27FC236}">
                <a16:creationId xmlns:a16="http://schemas.microsoft.com/office/drawing/2014/main" id="{154D4AEF-49CC-5149-7587-08228DF5A5A5}"/>
              </a:ext>
            </a:extLst>
          </p:cNvPr>
          <p:cNvSpPr/>
          <p:nvPr/>
        </p:nvSpPr>
        <p:spPr>
          <a:xfrm>
            <a:off x="7052680" y="6318648"/>
            <a:ext cx="7108985" cy="1308497"/>
          </a:xfrm>
          <a:prstGeom prst="roundRect">
            <a:avLst>
              <a:gd name="adj" fmla="val 7204"/>
            </a:avLst>
          </a:prstGeom>
          <a:solidFill>
            <a:srgbClr val="31136C"/>
          </a:solidFill>
          <a:ln w="7620">
            <a:solidFill>
              <a:srgbClr val="4A2C85"/>
            </a:solidFill>
            <a:prstDash val="solid"/>
          </a:ln>
        </p:spPr>
        <p:txBody>
          <a:bodyPr/>
          <a:lstStyle/>
          <a:p>
            <a:endParaRPr lang="en-IN" dirty="0"/>
          </a:p>
        </p:txBody>
      </p:sp>
      <p:sp>
        <p:nvSpPr>
          <p:cNvPr id="14" name="Text 11">
            <a:extLst>
              <a:ext uri="{FF2B5EF4-FFF2-40B4-BE49-F238E27FC236}">
                <a16:creationId xmlns:a16="http://schemas.microsoft.com/office/drawing/2014/main" id="{95DABA64-A54B-FCAC-4019-0FC1077112EF}"/>
              </a:ext>
            </a:extLst>
          </p:cNvPr>
          <p:cNvSpPr/>
          <p:nvPr/>
        </p:nvSpPr>
        <p:spPr>
          <a:xfrm>
            <a:off x="7252929" y="6563917"/>
            <a:ext cx="3042537" cy="343359"/>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Complex Initial Setup</a:t>
            </a:r>
            <a:endParaRPr lang="en-US" sz="2200" dirty="0"/>
          </a:p>
        </p:txBody>
      </p:sp>
      <p:sp>
        <p:nvSpPr>
          <p:cNvPr id="15" name="Text 12">
            <a:extLst>
              <a:ext uri="{FF2B5EF4-FFF2-40B4-BE49-F238E27FC236}">
                <a16:creationId xmlns:a16="http://schemas.microsoft.com/office/drawing/2014/main" id="{3BBC42C5-F7EE-C035-C694-3240BEF298DE}"/>
              </a:ext>
            </a:extLst>
          </p:cNvPr>
          <p:cNvSpPr/>
          <p:nvPr/>
        </p:nvSpPr>
        <p:spPr>
          <a:xfrm>
            <a:off x="7252930" y="6990458"/>
            <a:ext cx="6634348" cy="350639"/>
          </a:xfrm>
          <a:prstGeom prst="rect">
            <a:avLst/>
          </a:prstGeom>
          <a:noFill/>
          <a:ln/>
        </p:spPr>
        <p:txBody>
          <a:bodyPr wrap="none" lIns="0" tIns="0" rIns="0" bIns="0" rtlCol="0" anchor="t"/>
          <a:lstStyle/>
          <a:p>
            <a:pPr marL="0" indent="0">
              <a:lnSpc>
                <a:spcPts val="2800"/>
              </a:lnSpc>
              <a:buNone/>
            </a:pPr>
            <a:r>
              <a:rPr lang="en-US" sz="1750" dirty="0">
                <a:solidFill>
                  <a:srgbClr val="DCD7E5"/>
                </a:solidFill>
                <a:latin typeface="Heebo Light" pitchFamily="34" charset="0"/>
                <a:ea typeface="Heebo Light" pitchFamily="34" charset="-122"/>
                <a:cs typeface="Heebo Light" pitchFamily="34" charset="-120"/>
              </a:rPr>
              <a:t>Requires managing dependencies and configuration on your own </a:t>
            </a:r>
            <a:br>
              <a:rPr lang="en-US" sz="1750" dirty="0">
                <a:solidFill>
                  <a:srgbClr val="DCD7E5"/>
                </a:solidFill>
                <a:latin typeface="Heebo Light" pitchFamily="34" charset="0"/>
                <a:ea typeface="Heebo Light" pitchFamily="34" charset="-122"/>
                <a:cs typeface="Heebo Light" pitchFamily="34" charset="-120"/>
              </a:rPr>
            </a:br>
            <a:r>
              <a:rPr lang="en-US" sz="1750" dirty="0">
                <a:solidFill>
                  <a:srgbClr val="DCD7E5"/>
                </a:solidFill>
                <a:latin typeface="Heebo Light" pitchFamily="34" charset="0"/>
                <a:ea typeface="Heebo Light" pitchFamily="34" charset="-122"/>
                <a:cs typeface="Heebo Light" pitchFamily="34" charset="-120"/>
              </a:rPr>
              <a:t>machine.</a:t>
            </a:r>
            <a:endParaRPr lang="en-US" sz="1750" dirty="0"/>
          </a:p>
        </p:txBody>
      </p:sp>
      <p:sp>
        <p:nvSpPr>
          <p:cNvPr id="16" name="Shape 1">
            <a:extLst>
              <a:ext uri="{FF2B5EF4-FFF2-40B4-BE49-F238E27FC236}">
                <a16:creationId xmlns:a16="http://schemas.microsoft.com/office/drawing/2014/main" id="{D9CE8E8E-E45F-9E65-59F4-88FC23BAAC75}"/>
              </a:ext>
            </a:extLst>
          </p:cNvPr>
          <p:cNvSpPr/>
          <p:nvPr/>
        </p:nvSpPr>
        <p:spPr>
          <a:xfrm>
            <a:off x="386799" y="1664380"/>
            <a:ext cx="6461403" cy="1308497"/>
          </a:xfrm>
          <a:prstGeom prst="roundRect">
            <a:avLst>
              <a:gd name="adj" fmla="val 7204"/>
            </a:avLst>
          </a:prstGeom>
          <a:solidFill>
            <a:srgbClr val="31136C"/>
          </a:solidFill>
          <a:ln w="7620">
            <a:solidFill>
              <a:srgbClr val="4A2C85"/>
            </a:solidFill>
            <a:prstDash val="solid"/>
          </a:ln>
        </p:spPr>
        <p:txBody>
          <a:bodyPr/>
          <a:lstStyle/>
          <a:p>
            <a:endParaRPr lang="en-IN" dirty="0"/>
          </a:p>
        </p:txBody>
      </p:sp>
      <p:sp>
        <p:nvSpPr>
          <p:cNvPr id="17" name="Text 0">
            <a:extLst>
              <a:ext uri="{FF2B5EF4-FFF2-40B4-BE49-F238E27FC236}">
                <a16:creationId xmlns:a16="http://schemas.microsoft.com/office/drawing/2014/main" id="{129F0D64-1B0C-908C-9505-2E7282A1823C}"/>
              </a:ext>
            </a:extLst>
          </p:cNvPr>
          <p:cNvSpPr/>
          <p:nvPr/>
        </p:nvSpPr>
        <p:spPr>
          <a:xfrm>
            <a:off x="217528" y="676750"/>
            <a:ext cx="6461403" cy="701397"/>
          </a:xfrm>
          <a:prstGeom prst="rect">
            <a:avLst/>
          </a:prstGeom>
          <a:noFill/>
          <a:ln/>
        </p:spPr>
        <p:txBody>
          <a:bodyPr wrap="none" lIns="0" tIns="0" rIns="0" bIns="0" rtlCol="0" anchor="t"/>
          <a:lstStyle/>
          <a:p>
            <a:pPr marL="0" indent="0">
              <a:lnSpc>
                <a:spcPts val="5500"/>
              </a:lnSpc>
              <a:buNone/>
            </a:pPr>
            <a:r>
              <a:rPr lang="en-US" sz="4400" dirty="0" err="1">
                <a:solidFill>
                  <a:srgbClr val="F2F0F4"/>
                </a:solidFill>
                <a:latin typeface="Montserrat" pitchFamily="34" charset="0"/>
              </a:rPr>
              <a:t>Streamlit</a:t>
            </a:r>
            <a:r>
              <a:rPr lang="en-US" sz="4400" dirty="0">
                <a:solidFill>
                  <a:srgbClr val="F2F0F4"/>
                </a:solidFill>
                <a:latin typeface="Montserrat" pitchFamily="34" charset="0"/>
              </a:rPr>
              <a:t>/</a:t>
            </a:r>
            <a:r>
              <a:rPr lang="en-US" sz="4400" dirty="0" err="1">
                <a:solidFill>
                  <a:srgbClr val="F2F0F4"/>
                </a:solidFill>
                <a:latin typeface="Montserrat" pitchFamily="34" charset="0"/>
              </a:rPr>
              <a:t>Codespaces</a:t>
            </a:r>
            <a:endParaRPr lang="en-US" sz="4400" dirty="0"/>
          </a:p>
        </p:txBody>
      </p:sp>
      <p:sp>
        <p:nvSpPr>
          <p:cNvPr id="18" name="Shape 1">
            <a:extLst>
              <a:ext uri="{FF2B5EF4-FFF2-40B4-BE49-F238E27FC236}">
                <a16:creationId xmlns:a16="http://schemas.microsoft.com/office/drawing/2014/main" id="{D6266DDE-4F0E-2A5F-0CB2-25FBEF883F67}"/>
              </a:ext>
            </a:extLst>
          </p:cNvPr>
          <p:cNvSpPr/>
          <p:nvPr/>
        </p:nvSpPr>
        <p:spPr>
          <a:xfrm>
            <a:off x="386800" y="3261715"/>
            <a:ext cx="6461402" cy="1308497"/>
          </a:xfrm>
          <a:prstGeom prst="roundRect">
            <a:avLst>
              <a:gd name="adj" fmla="val 7204"/>
            </a:avLst>
          </a:prstGeom>
          <a:solidFill>
            <a:srgbClr val="31136C"/>
          </a:solidFill>
          <a:ln w="7620">
            <a:solidFill>
              <a:srgbClr val="4A2C85"/>
            </a:solidFill>
            <a:prstDash val="solid"/>
          </a:ln>
        </p:spPr>
        <p:txBody>
          <a:bodyPr/>
          <a:lstStyle/>
          <a:p>
            <a:endParaRPr lang="en-IN" dirty="0"/>
          </a:p>
        </p:txBody>
      </p:sp>
      <p:sp>
        <p:nvSpPr>
          <p:cNvPr id="19" name="Shape 1">
            <a:extLst>
              <a:ext uri="{FF2B5EF4-FFF2-40B4-BE49-F238E27FC236}">
                <a16:creationId xmlns:a16="http://schemas.microsoft.com/office/drawing/2014/main" id="{3469D2B0-0B1D-6757-FEC6-5ED26C35580A}"/>
              </a:ext>
            </a:extLst>
          </p:cNvPr>
          <p:cNvSpPr/>
          <p:nvPr/>
        </p:nvSpPr>
        <p:spPr>
          <a:xfrm>
            <a:off x="386799" y="4790182"/>
            <a:ext cx="6461402" cy="1308497"/>
          </a:xfrm>
          <a:prstGeom prst="roundRect">
            <a:avLst>
              <a:gd name="adj" fmla="val 7204"/>
            </a:avLst>
          </a:prstGeom>
          <a:solidFill>
            <a:srgbClr val="31136C"/>
          </a:solidFill>
          <a:ln w="7620">
            <a:solidFill>
              <a:srgbClr val="4A2C85"/>
            </a:solidFill>
            <a:prstDash val="solid"/>
          </a:ln>
        </p:spPr>
        <p:txBody>
          <a:bodyPr/>
          <a:lstStyle/>
          <a:p>
            <a:endParaRPr lang="en-IN"/>
          </a:p>
        </p:txBody>
      </p:sp>
      <p:sp>
        <p:nvSpPr>
          <p:cNvPr id="20" name="Shape 1">
            <a:extLst>
              <a:ext uri="{FF2B5EF4-FFF2-40B4-BE49-F238E27FC236}">
                <a16:creationId xmlns:a16="http://schemas.microsoft.com/office/drawing/2014/main" id="{14C73645-A685-56FE-09BC-D1E132931E18}"/>
              </a:ext>
            </a:extLst>
          </p:cNvPr>
          <p:cNvSpPr/>
          <p:nvPr/>
        </p:nvSpPr>
        <p:spPr>
          <a:xfrm>
            <a:off x="363067" y="6318648"/>
            <a:ext cx="6485134" cy="1308497"/>
          </a:xfrm>
          <a:prstGeom prst="roundRect">
            <a:avLst>
              <a:gd name="adj" fmla="val 7204"/>
            </a:avLst>
          </a:prstGeom>
          <a:solidFill>
            <a:srgbClr val="31136C"/>
          </a:solidFill>
          <a:ln w="7620">
            <a:solidFill>
              <a:srgbClr val="4A2C85"/>
            </a:solidFill>
            <a:prstDash val="solid"/>
          </a:ln>
        </p:spPr>
        <p:txBody>
          <a:bodyPr/>
          <a:lstStyle/>
          <a:p>
            <a:endParaRPr lang="en-IN" dirty="0"/>
          </a:p>
        </p:txBody>
      </p:sp>
      <p:sp>
        <p:nvSpPr>
          <p:cNvPr id="21" name="Text 2">
            <a:extLst>
              <a:ext uri="{FF2B5EF4-FFF2-40B4-BE49-F238E27FC236}">
                <a16:creationId xmlns:a16="http://schemas.microsoft.com/office/drawing/2014/main" id="{013AD46E-6DC7-4781-939F-01F3716A5193}"/>
              </a:ext>
            </a:extLst>
          </p:cNvPr>
          <p:cNvSpPr/>
          <p:nvPr/>
        </p:nvSpPr>
        <p:spPr>
          <a:xfrm>
            <a:off x="642759" y="1861539"/>
            <a:ext cx="2805470" cy="350639"/>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rPr>
              <a:t>Quick Prototyping</a:t>
            </a:r>
            <a:endParaRPr lang="en-US" sz="2200" dirty="0"/>
          </a:p>
        </p:txBody>
      </p:sp>
      <p:sp>
        <p:nvSpPr>
          <p:cNvPr id="22" name="Text 3">
            <a:extLst>
              <a:ext uri="{FF2B5EF4-FFF2-40B4-BE49-F238E27FC236}">
                <a16:creationId xmlns:a16="http://schemas.microsoft.com/office/drawing/2014/main" id="{FAFA79FA-195C-98B9-D3F9-3B1FFAC180B9}"/>
              </a:ext>
            </a:extLst>
          </p:cNvPr>
          <p:cNvSpPr/>
          <p:nvPr/>
        </p:nvSpPr>
        <p:spPr>
          <a:xfrm>
            <a:off x="629661" y="2429619"/>
            <a:ext cx="6560212" cy="344686"/>
          </a:xfrm>
          <a:prstGeom prst="rect">
            <a:avLst/>
          </a:prstGeom>
          <a:noFill/>
          <a:ln/>
        </p:spPr>
        <p:txBody>
          <a:bodyPr wrap="none" lIns="0" tIns="0" rIns="0" bIns="0" rtlCol="0" anchor="t"/>
          <a:lstStyle/>
          <a:p>
            <a:pPr marL="0" indent="0">
              <a:lnSpc>
                <a:spcPts val="2800"/>
              </a:lnSpc>
              <a:buNone/>
            </a:pPr>
            <a:r>
              <a:rPr lang="en-US" sz="1750" dirty="0">
                <a:solidFill>
                  <a:srgbClr val="DCD7E5"/>
                </a:solidFill>
                <a:latin typeface="Heebo Light" pitchFamily="34" charset="0"/>
                <a:ea typeface="Heebo Light" pitchFamily="34" charset="-122"/>
                <a:cs typeface="Heebo Light" pitchFamily="34" charset="-120"/>
              </a:rPr>
              <a:t>Fast to create interactive apps with a UI.</a:t>
            </a:r>
            <a:endParaRPr lang="en-US" sz="1750" dirty="0"/>
          </a:p>
        </p:txBody>
      </p:sp>
      <p:sp>
        <p:nvSpPr>
          <p:cNvPr id="24" name="Text 3">
            <a:extLst>
              <a:ext uri="{FF2B5EF4-FFF2-40B4-BE49-F238E27FC236}">
                <a16:creationId xmlns:a16="http://schemas.microsoft.com/office/drawing/2014/main" id="{C5DFE116-319C-90C1-F417-9CD652FB52AC}"/>
              </a:ext>
            </a:extLst>
          </p:cNvPr>
          <p:cNvSpPr/>
          <p:nvPr/>
        </p:nvSpPr>
        <p:spPr>
          <a:xfrm>
            <a:off x="629661" y="3887783"/>
            <a:ext cx="5263139" cy="634958"/>
          </a:xfrm>
          <a:prstGeom prst="rect">
            <a:avLst/>
          </a:prstGeom>
          <a:noFill/>
          <a:ln/>
        </p:spPr>
        <p:txBody>
          <a:bodyPr wrap="none" lIns="0" tIns="0" rIns="0" bIns="0" rtlCol="0" anchor="t"/>
          <a:lstStyle/>
          <a:p>
            <a:pPr marL="0" indent="0">
              <a:lnSpc>
                <a:spcPts val="2800"/>
              </a:lnSpc>
              <a:buNone/>
            </a:pPr>
            <a:r>
              <a:rPr lang="en-US" sz="1750" dirty="0" err="1">
                <a:solidFill>
                  <a:srgbClr val="DCD7E5"/>
                </a:solidFill>
                <a:latin typeface="Heebo Light" pitchFamily="34" charset="0"/>
                <a:ea typeface="Heebo Light" pitchFamily="34" charset="-122"/>
                <a:cs typeface="Heebo Light" pitchFamily="34" charset="-120"/>
              </a:rPr>
              <a:t>Codespaces</a:t>
            </a:r>
            <a:r>
              <a:rPr lang="en-US" sz="1750" dirty="0">
                <a:solidFill>
                  <a:srgbClr val="DCD7E5"/>
                </a:solidFill>
                <a:latin typeface="Heebo Light" pitchFamily="34" charset="0"/>
                <a:ea typeface="Heebo Light" pitchFamily="34" charset="-122"/>
                <a:cs typeface="Heebo Light" pitchFamily="34" charset="-120"/>
              </a:rPr>
              <a:t> provide a pre-configured, ready-to-use </a:t>
            </a:r>
            <a:br>
              <a:rPr lang="en-US" sz="1750" dirty="0">
                <a:solidFill>
                  <a:srgbClr val="DCD7E5"/>
                </a:solidFill>
                <a:latin typeface="Heebo Light" pitchFamily="34" charset="0"/>
                <a:ea typeface="Heebo Light" pitchFamily="34" charset="-122"/>
                <a:cs typeface="Heebo Light" pitchFamily="34" charset="-120"/>
              </a:rPr>
            </a:br>
            <a:r>
              <a:rPr lang="en-US" sz="1750" dirty="0">
                <a:solidFill>
                  <a:srgbClr val="DCD7E5"/>
                </a:solidFill>
                <a:latin typeface="Heebo Light" pitchFamily="34" charset="0"/>
                <a:ea typeface="Heebo Light" pitchFamily="34" charset="-122"/>
                <a:cs typeface="Heebo Light" pitchFamily="34" charset="-120"/>
              </a:rPr>
              <a:t>environment.</a:t>
            </a:r>
            <a:endParaRPr lang="en-US" sz="1750" dirty="0"/>
          </a:p>
        </p:txBody>
      </p:sp>
      <p:sp>
        <p:nvSpPr>
          <p:cNvPr id="25" name="Text 3">
            <a:extLst>
              <a:ext uri="{FF2B5EF4-FFF2-40B4-BE49-F238E27FC236}">
                <a16:creationId xmlns:a16="http://schemas.microsoft.com/office/drawing/2014/main" id="{F05D829F-B674-EA2D-E3A9-D227F0597190}"/>
              </a:ext>
            </a:extLst>
          </p:cNvPr>
          <p:cNvSpPr/>
          <p:nvPr/>
        </p:nvSpPr>
        <p:spPr>
          <a:xfrm>
            <a:off x="625150" y="5609558"/>
            <a:ext cx="6560212" cy="344686"/>
          </a:xfrm>
          <a:prstGeom prst="rect">
            <a:avLst/>
          </a:prstGeom>
          <a:noFill/>
          <a:ln/>
        </p:spPr>
        <p:txBody>
          <a:bodyPr wrap="none" lIns="0" tIns="0" rIns="0" bIns="0" rtlCol="0" anchor="t"/>
          <a:lstStyle/>
          <a:p>
            <a:pPr marL="0" indent="0">
              <a:lnSpc>
                <a:spcPts val="2800"/>
              </a:lnSpc>
              <a:buNone/>
            </a:pPr>
            <a:r>
              <a:rPr lang="en-US" sz="1750" dirty="0" err="1">
                <a:solidFill>
                  <a:srgbClr val="DCD7E5"/>
                </a:solidFill>
                <a:latin typeface="Heebo Light" pitchFamily="34" charset="0"/>
                <a:ea typeface="Heebo Light" pitchFamily="34" charset="-122"/>
                <a:cs typeface="Heebo Light" pitchFamily="34" charset="-120"/>
              </a:rPr>
              <a:t>Codespaces</a:t>
            </a:r>
            <a:r>
              <a:rPr lang="en-US" sz="1750" dirty="0">
                <a:solidFill>
                  <a:srgbClr val="DCD7E5"/>
                </a:solidFill>
                <a:latin typeface="Heebo Light" pitchFamily="34" charset="0"/>
                <a:ea typeface="Heebo Light" pitchFamily="34" charset="-122"/>
                <a:cs typeface="Heebo Light" pitchFamily="34" charset="-120"/>
              </a:rPr>
              <a:t> makes it easy for multiple people to work together.</a:t>
            </a:r>
            <a:endParaRPr lang="en-US" sz="1750" dirty="0"/>
          </a:p>
        </p:txBody>
      </p:sp>
      <p:sp>
        <p:nvSpPr>
          <p:cNvPr id="26" name="Text 3">
            <a:extLst>
              <a:ext uri="{FF2B5EF4-FFF2-40B4-BE49-F238E27FC236}">
                <a16:creationId xmlns:a16="http://schemas.microsoft.com/office/drawing/2014/main" id="{1696DBA0-1C78-C063-9513-9E221CCF56FB}"/>
              </a:ext>
            </a:extLst>
          </p:cNvPr>
          <p:cNvSpPr/>
          <p:nvPr/>
        </p:nvSpPr>
        <p:spPr>
          <a:xfrm>
            <a:off x="619415" y="6914556"/>
            <a:ext cx="6560212" cy="344686"/>
          </a:xfrm>
          <a:prstGeom prst="rect">
            <a:avLst/>
          </a:prstGeom>
          <a:noFill/>
          <a:ln/>
        </p:spPr>
        <p:txBody>
          <a:bodyPr wrap="none" lIns="0" tIns="0" rIns="0" bIns="0" rtlCol="0" anchor="t"/>
          <a:lstStyle/>
          <a:p>
            <a:pPr marL="0" indent="0">
              <a:lnSpc>
                <a:spcPts val="2800"/>
              </a:lnSpc>
              <a:buNone/>
            </a:pPr>
            <a:r>
              <a:rPr lang="en-US" sz="1750" dirty="0">
                <a:solidFill>
                  <a:srgbClr val="DCD7E5"/>
                </a:solidFill>
                <a:latin typeface="Heebo Light" pitchFamily="34" charset="0"/>
                <a:ea typeface="Heebo Light" pitchFamily="34" charset="-122"/>
                <a:cs typeface="Heebo Light" pitchFamily="34" charset="-120"/>
              </a:rPr>
              <a:t>Requires a stable internet connection, which adds latency.</a:t>
            </a:r>
            <a:endParaRPr lang="en-US" sz="1750" dirty="0"/>
          </a:p>
        </p:txBody>
      </p:sp>
      <p:sp>
        <p:nvSpPr>
          <p:cNvPr id="28" name="Text 2">
            <a:extLst>
              <a:ext uri="{FF2B5EF4-FFF2-40B4-BE49-F238E27FC236}">
                <a16:creationId xmlns:a16="http://schemas.microsoft.com/office/drawing/2014/main" id="{9A1116E9-F3A4-7392-16F0-B27EA8B5FC7F}"/>
              </a:ext>
            </a:extLst>
          </p:cNvPr>
          <p:cNvSpPr/>
          <p:nvPr/>
        </p:nvSpPr>
        <p:spPr>
          <a:xfrm>
            <a:off x="642759" y="3430740"/>
            <a:ext cx="2805470" cy="347390"/>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rPr>
              <a:t>Easy Setup</a:t>
            </a:r>
            <a:endParaRPr lang="en-US" sz="2200" dirty="0"/>
          </a:p>
        </p:txBody>
      </p:sp>
      <p:sp>
        <p:nvSpPr>
          <p:cNvPr id="32" name="Text 2">
            <a:extLst>
              <a:ext uri="{FF2B5EF4-FFF2-40B4-BE49-F238E27FC236}">
                <a16:creationId xmlns:a16="http://schemas.microsoft.com/office/drawing/2014/main" id="{FF78F8CC-820B-9B14-BC3B-E02C82367125}"/>
              </a:ext>
            </a:extLst>
          </p:cNvPr>
          <p:cNvSpPr/>
          <p:nvPr/>
        </p:nvSpPr>
        <p:spPr>
          <a:xfrm>
            <a:off x="625150" y="5057440"/>
            <a:ext cx="2805470" cy="350639"/>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rPr>
              <a:t>Collaborative</a:t>
            </a:r>
            <a:endParaRPr lang="en-US" sz="2200" dirty="0"/>
          </a:p>
        </p:txBody>
      </p:sp>
      <p:sp>
        <p:nvSpPr>
          <p:cNvPr id="33" name="Text 2">
            <a:extLst>
              <a:ext uri="{FF2B5EF4-FFF2-40B4-BE49-F238E27FC236}">
                <a16:creationId xmlns:a16="http://schemas.microsoft.com/office/drawing/2014/main" id="{AFCD39E3-B736-DB64-C624-1E0B7C089B2D}"/>
              </a:ext>
            </a:extLst>
          </p:cNvPr>
          <p:cNvSpPr/>
          <p:nvPr/>
        </p:nvSpPr>
        <p:spPr>
          <a:xfrm>
            <a:off x="625150" y="6447424"/>
            <a:ext cx="3032450" cy="391383"/>
          </a:xfrm>
          <a:prstGeom prst="rect">
            <a:avLst/>
          </a:prstGeom>
          <a:noFill/>
          <a:ln/>
        </p:spPr>
        <p:txBody>
          <a:bodyPr wrap="none" lIns="0" tIns="0" rIns="0" bIns="0" rtlCol="0" anchor="t"/>
          <a:lstStyle/>
          <a:p>
            <a:pPr marL="0" indent="0">
              <a:lnSpc>
                <a:spcPts val="2750"/>
              </a:lnSpc>
              <a:buNone/>
            </a:pPr>
            <a:r>
              <a:rPr lang="en-US" sz="2200" dirty="0">
                <a:solidFill>
                  <a:srgbClr val="DCD7E5"/>
                </a:solidFill>
                <a:latin typeface="Montserrat" pitchFamily="34" charset="0"/>
                <a:ea typeface="Montserrat" pitchFamily="34" charset="-122"/>
                <a:cs typeface="Montserrat" pitchFamily="34" charset="-120"/>
              </a:rPr>
              <a:t>Network Dependent</a:t>
            </a:r>
            <a:endParaRPr lang="en-US" sz="2200" dirty="0"/>
          </a:p>
        </p:txBody>
      </p:sp>
    </p:spTree>
    <p:extLst>
      <p:ext uri="{BB962C8B-B14F-4D97-AF65-F5344CB8AC3E}">
        <p14:creationId xmlns:p14="http://schemas.microsoft.com/office/powerpoint/2010/main" val="3458155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87812" y="462320"/>
            <a:ext cx="6018967" cy="524828"/>
          </a:xfrm>
          <a:prstGeom prst="rect">
            <a:avLst/>
          </a:prstGeom>
          <a:noFill/>
          <a:ln/>
        </p:spPr>
        <p:txBody>
          <a:bodyPr wrap="none" lIns="0" tIns="0" rIns="0" bIns="0" rtlCol="0" anchor="t"/>
          <a:lstStyle/>
          <a:p>
            <a:pPr marL="0" indent="0">
              <a:lnSpc>
                <a:spcPts val="4100"/>
              </a:lnSpc>
              <a:buNone/>
            </a:pPr>
            <a:r>
              <a:rPr lang="en-US" sz="3300" dirty="0">
                <a:solidFill>
                  <a:srgbClr val="F2F0F4"/>
                </a:solidFill>
                <a:latin typeface="Montserrat" pitchFamily="34" charset="0"/>
                <a:ea typeface="Montserrat" pitchFamily="34" charset="-122"/>
                <a:cs typeface="Montserrat" pitchFamily="34" charset="-120"/>
              </a:rPr>
              <a:t>Local LLM Setup &amp; Platforms</a:t>
            </a:r>
            <a:endParaRPr lang="en-US" sz="3300" dirty="0"/>
          </a:p>
        </p:txBody>
      </p:sp>
      <p:sp>
        <p:nvSpPr>
          <p:cNvPr id="3" name="Shape 1"/>
          <p:cNvSpPr/>
          <p:nvPr/>
        </p:nvSpPr>
        <p:spPr>
          <a:xfrm>
            <a:off x="587812" y="1323023"/>
            <a:ext cx="1681758" cy="967502"/>
          </a:xfrm>
          <a:prstGeom prst="roundRect">
            <a:avLst>
              <a:gd name="adj" fmla="val 7292"/>
            </a:avLst>
          </a:prstGeom>
          <a:solidFill>
            <a:srgbClr val="31136C"/>
          </a:solidFill>
          <a:ln w="7620">
            <a:solidFill>
              <a:srgbClr val="4A2C85"/>
            </a:solidFill>
            <a:prstDash val="solid"/>
          </a:ln>
        </p:spPr>
        <p:txBody>
          <a:bodyPr/>
          <a:lstStyle/>
          <a:p>
            <a:endParaRPr lang="en-IN"/>
          </a:p>
        </p:txBody>
      </p:sp>
      <p:sp>
        <p:nvSpPr>
          <p:cNvPr id="4" name="Text 2"/>
          <p:cNvSpPr/>
          <p:nvPr/>
        </p:nvSpPr>
        <p:spPr>
          <a:xfrm>
            <a:off x="763310" y="1638895"/>
            <a:ext cx="75843" cy="335756"/>
          </a:xfrm>
          <a:prstGeom prst="rect">
            <a:avLst/>
          </a:prstGeom>
          <a:noFill/>
          <a:ln/>
        </p:spPr>
        <p:txBody>
          <a:bodyPr wrap="none" lIns="0" tIns="0" rIns="0" bIns="0" rtlCol="0" anchor="t"/>
          <a:lstStyle/>
          <a:p>
            <a:pPr marL="0" indent="0" algn="ctr">
              <a:lnSpc>
                <a:spcPts val="2600"/>
              </a:lnSpc>
              <a:buNone/>
            </a:pPr>
            <a:r>
              <a:rPr lang="en-US" sz="1650" dirty="0">
                <a:solidFill>
                  <a:srgbClr val="DCD7E5"/>
                </a:solidFill>
                <a:latin typeface="Montserrat" pitchFamily="34" charset="0"/>
                <a:ea typeface="Montserrat" pitchFamily="34" charset="-122"/>
                <a:cs typeface="Montserrat" pitchFamily="34" charset="-120"/>
              </a:rPr>
              <a:t>1</a:t>
            </a:r>
            <a:endParaRPr lang="en-US" sz="1650" dirty="0"/>
          </a:p>
        </p:txBody>
      </p:sp>
      <p:sp>
        <p:nvSpPr>
          <p:cNvPr id="5" name="Text 3"/>
          <p:cNvSpPr/>
          <p:nvPr/>
        </p:nvSpPr>
        <p:spPr>
          <a:xfrm>
            <a:off x="2437448" y="1490901"/>
            <a:ext cx="1815346" cy="262295"/>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Choose an LLM</a:t>
            </a:r>
            <a:endParaRPr lang="en-US" sz="1650" dirty="0"/>
          </a:p>
        </p:txBody>
      </p:sp>
      <p:sp>
        <p:nvSpPr>
          <p:cNvPr id="6" name="Text 4"/>
          <p:cNvSpPr/>
          <p:nvPr/>
        </p:nvSpPr>
        <p:spPr>
          <a:xfrm>
            <a:off x="2437448" y="1853922"/>
            <a:ext cx="1815346" cy="268724"/>
          </a:xfrm>
          <a:prstGeom prst="rect">
            <a:avLst/>
          </a:prstGeom>
          <a:noFill/>
          <a:ln/>
        </p:spPr>
        <p:txBody>
          <a:bodyPr wrap="non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Llama, Mistral, or others.</a:t>
            </a:r>
            <a:endParaRPr lang="en-US" sz="1300" dirty="0"/>
          </a:p>
        </p:txBody>
      </p:sp>
      <p:sp>
        <p:nvSpPr>
          <p:cNvPr id="7" name="Shape 5"/>
          <p:cNvSpPr/>
          <p:nvPr/>
        </p:nvSpPr>
        <p:spPr>
          <a:xfrm>
            <a:off x="2353508" y="2280999"/>
            <a:ext cx="11605141" cy="11430"/>
          </a:xfrm>
          <a:prstGeom prst="roundRect">
            <a:avLst>
              <a:gd name="adj" fmla="val 617199"/>
            </a:avLst>
          </a:prstGeom>
          <a:solidFill>
            <a:srgbClr val="4A2C85"/>
          </a:solidFill>
          <a:ln/>
        </p:spPr>
        <p:txBody>
          <a:bodyPr/>
          <a:lstStyle/>
          <a:p>
            <a:endParaRPr lang="en-IN"/>
          </a:p>
        </p:txBody>
      </p:sp>
      <p:sp>
        <p:nvSpPr>
          <p:cNvPr id="8" name="Shape 6"/>
          <p:cNvSpPr/>
          <p:nvPr/>
        </p:nvSpPr>
        <p:spPr>
          <a:xfrm>
            <a:off x="587812" y="2374463"/>
            <a:ext cx="3363635" cy="967502"/>
          </a:xfrm>
          <a:prstGeom prst="roundRect">
            <a:avLst>
              <a:gd name="adj" fmla="val 7292"/>
            </a:avLst>
          </a:prstGeom>
          <a:solidFill>
            <a:srgbClr val="31136C"/>
          </a:solidFill>
          <a:ln w="7620">
            <a:solidFill>
              <a:srgbClr val="4A2C85"/>
            </a:solidFill>
            <a:prstDash val="solid"/>
          </a:ln>
        </p:spPr>
        <p:txBody>
          <a:bodyPr/>
          <a:lstStyle/>
          <a:p>
            <a:endParaRPr lang="en-IN"/>
          </a:p>
        </p:txBody>
      </p:sp>
      <p:sp>
        <p:nvSpPr>
          <p:cNvPr id="9" name="Text 7"/>
          <p:cNvSpPr/>
          <p:nvPr/>
        </p:nvSpPr>
        <p:spPr>
          <a:xfrm>
            <a:off x="763310" y="2690336"/>
            <a:ext cx="119301" cy="335756"/>
          </a:xfrm>
          <a:prstGeom prst="rect">
            <a:avLst/>
          </a:prstGeom>
          <a:noFill/>
          <a:ln/>
        </p:spPr>
        <p:txBody>
          <a:bodyPr wrap="none" lIns="0" tIns="0" rIns="0" bIns="0" rtlCol="0" anchor="t"/>
          <a:lstStyle/>
          <a:p>
            <a:pPr marL="0" indent="0" algn="ctr">
              <a:lnSpc>
                <a:spcPts val="2600"/>
              </a:lnSpc>
              <a:buNone/>
            </a:pPr>
            <a:r>
              <a:rPr lang="en-US" sz="1650" dirty="0">
                <a:solidFill>
                  <a:srgbClr val="DCD7E5"/>
                </a:solidFill>
                <a:latin typeface="Montserrat" pitchFamily="34" charset="0"/>
                <a:ea typeface="Montserrat" pitchFamily="34" charset="-122"/>
                <a:cs typeface="Montserrat" pitchFamily="34" charset="-120"/>
              </a:rPr>
              <a:t>2</a:t>
            </a:r>
            <a:endParaRPr lang="en-US" sz="1650" dirty="0"/>
          </a:p>
        </p:txBody>
      </p:sp>
      <p:sp>
        <p:nvSpPr>
          <p:cNvPr id="10" name="Text 8"/>
          <p:cNvSpPr/>
          <p:nvPr/>
        </p:nvSpPr>
        <p:spPr>
          <a:xfrm>
            <a:off x="4119324" y="2542342"/>
            <a:ext cx="1799987" cy="262295"/>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Select a Platform</a:t>
            </a:r>
            <a:endParaRPr lang="en-US" sz="1650" dirty="0"/>
          </a:p>
        </p:txBody>
      </p:sp>
      <p:sp>
        <p:nvSpPr>
          <p:cNvPr id="11" name="Text 9"/>
          <p:cNvSpPr/>
          <p:nvPr/>
        </p:nvSpPr>
        <p:spPr>
          <a:xfrm>
            <a:off x="4119324" y="2905363"/>
            <a:ext cx="1799987" cy="268724"/>
          </a:xfrm>
          <a:prstGeom prst="rect">
            <a:avLst/>
          </a:prstGeom>
          <a:noFill/>
          <a:ln/>
        </p:spPr>
        <p:txBody>
          <a:bodyPr wrap="non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GPT4All, Ollama, etc.</a:t>
            </a:r>
            <a:endParaRPr lang="en-US" sz="1300" dirty="0"/>
          </a:p>
        </p:txBody>
      </p:sp>
      <p:sp>
        <p:nvSpPr>
          <p:cNvPr id="12" name="Shape 10"/>
          <p:cNvSpPr/>
          <p:nvPr/>
        </p:nvSpPr>
        <p:spPr>
          <a:xfrm>
            <a:off x="4035385" y="3332440"/>
            <a:ext cx="9923264" cy="11430"/>
          </a:xfrm>
          <a:prstGeom prst="roundRect">
            <a:avLst>
              <a:gd name="adj" fmla="val 617199"/>
            </a:avLst>
          </a:prstGeom>
          <a:solidFill>
            <a:srgbClr val="4A2C85"/>
          </a:solidFill>
          <a:ln/>
        </p:spPr>
        <p:txBody>
          <a:bodyPr/>
          <a:lstStyle/>
          <a:p>
            <a:endParaRPr lang="en-IN"/>
          </a:p>
        </p:txBody>
      </p:sp>
      <p:sp>
        <p:nvSpPr>
          <p:cNvPr id="13" name="Shape 11"/>
          <p:cNvSpPr/>
          <p:nvPr/>
        </p:nvSpPr>
        <p:spPr>
          <a:xfrm>
            <a:off x="587812" y="3425904"/>
            <a:ext cx="5045512" cy="967502"/>
          </a:xfrm>
          <a:prstGeom prst="roundRect">
            <a:avLst>
              <a:gd name="adj" fmla="val 7292"/>
            </a:avLst>
          </a:prstGeom>
          <a:solidFill>
            <a:srgbClr val="31136C"/>
          </a:solidFill>
          <a:ln w="7620">
            <a:solidFill>
              <a:srgbClr val="4A2C85"/>
            </a:solidFill>
            <a:prstDash val="solid"/>
          </a:ln>
        </p:spPr>
        <p:txBody>
          <a:bodyPr/>
          <a:lstStyle/>
          <a:p>
            <a:endParaRPr lang="en-IN"/>
          </a:p>
        </p:txBody>
      </p:sp>
      <p:sp>
        <p:nvSpPr>
          <p:cNvPr id="14" name="Text 12"/>
          <p:cNvSpPr/>
          <p:nvPr/>
        </p:nvSpPr>
        <p:spPr>
          <a:xfrm>
            <a:off x="763310" y="3741777"/>
            <a:ext cx="118467" cy="335756"/>
          </a:xfrm>
          <a:prstGeom prst="rect">
            <a:avLst/>
          </a:prstGeom>
          <a:noFill/>
          <a:ln/>
        </p:spPr>
        <p:txBody>
          <a:bodyPr wrap="none" lIns="0" tIns="0" rIns="0" bIns="0" rtlCol="0" anchor="t"/>
          <a:lstStyle/>
          <a:p>
            <a:pPr marL="0" indent="0" algn="ctr">
              <a:lnSpc>
                <a:spcPts val="2600"/>
              </a:lnSpc>
              <a:buNone/>
            </a:pPr>
            <a:r>
              <a:rPr lang="en-US" sz="1650" dirty="0">
                <a:solidFill>
                  <a:srgbClr val="DCD7E5"/>
                </a:solidFill>
                <a:latin typeface="Montserrat" pitchFamily="34" charset="0"/>
                <a:ea typeface="Montserrat" pitchFamily="34" charset="-122"/>
                <a:cs typeface="Montserrat" pitchFamily="34" charset="-120"/>
              </a:rPr>
              <a:t>3</a:t>
            </a:r>
            <a:endParaRPr lang="en-US" sz="1650" dirty="0"/>
          </a:p>
        </p:txBody>
      </p:sp>
      <p:sp>
        <p:nvSpPr>
          <p:cNvPr id="15" name="Text 13"/>
          <p:cNvSpPr/>
          <p:nvPr/>
        </p:nvSpPr>
        <p:spPr>
          <a:xfrm>
            <a:off x="5801201" y="3593783"/>
            <a:ext cx="2099548" cy="262295"/>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Download &amp; Setup</a:t>
            </a:r>
            <a:endParaRPr lang="en-US" sz="1650" dirty="0"/>
          </a:p>
        </p:txBody>
      </p:sp>
      <p:sp>
        <p:nvSpPr>
          <p:cNvPr id="16" name="Text 14"/>
          <p:cNvSpPr/>
          <p:nvPr/>
        </p:nvSpPr>
        <p:spPr>
          <a:xfrm>
            <a:off x="5801201" y="3956804"/>
            <a:ext cx="2113717" cy="268724"/>
          </a:xfrm>
          <a:prstGeom prst="rect">
            <a:avLst/>
          </a:prstGeom>
          <a:noFill/>
          <a:ln/>
        </p:spPr>
        <p:txBody>
          <a:bodyPr wrap="non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Follow platform instructions.</a:t>
            </a:r>
            <a:endParaRPr lang="en-US" sz="1300" dirty="0"/>
          </a:p>
        </p:txBody>
      </p:sp>
      <p:sp>
        <p:nvSpPr>
          <p:cNvPr id="17" name="Shape 15"/>
          <p:cNvSpPr/>
          <p:nvPr/>
        </p:nvSpPr>
        <p:spPr>
          <a:xfrm>
            <a:off x="5717262" y="4383881"/>
            <a:ext cx="8241387" cy="11430"/>
          </a:xfrm>
          <a:prstGeom prst="roundRect">
            <a:avLst>
              <a:gd name="adj" fmla="val 617199"/>
            </a:avLst>
          </a:prstGeom>
          <a:solidFill>
            <a:srgbClr val="4A2C85"/>
          </a:solidFill>
          <a:ln/>
        </p:spPr>
        <p:txBody>
          <a:bodyPr/>
          <a:lstStyle/>
          <a:p>
            <a:endParaRPr lang="en-IN"/>
          </a:p>
        </p:txBody>
      </p:sp>
      <p:sp>
        <p:nvSpPr>
          <p:cNvPr id="18" name="Shape 16"/>
          <p:cNvSpPr/>
          <p:nvPr/>
        </p:nvSpPr>
        <p:spPr>
          <a:xfrm>
            <a:off x="587812" y="4477345"/>
            <a:ext cx="6727388" cy="967502"/>
          </a:xfrm>
          <a:prstGeom prst="roundRect">
            <a:avLst>
              <a:gd name="adj" fmla="val 7292"/>
            </a:avLst>
          </a:prstGeom>
          <a:solidFill>
            <a:srgbClr val="31136C"/>
          </a:solidFill>
          <a:ln w="7620">
            <a:solidFill>
              <a:srgbClr val="4A2C85"/>
            </a:solidFill>
            <a:prstDash val="solid"/>
          </a:ln>
        </p:spPr>
        <p:txBody>
          <a:bodyPr/>
          <a:lstStyle/>
          <a:p>
            <a:endParaRPr lang="en-IN"/>
          </a:p>
        </p:txBody>
      </p:sp>
      <p:sp>
        <p:nvSpPr>
          <p:cNvPr id="19" name="Text 17"/>
          <p:cNvSpPr/>
          <p:nvPr/>
        </p:nvSpPr>
        <p:spPr>
          <a:xfrm>
            <a:off x="763310" y="4793218"/>
            <a:ext cx="138827" cy="335756"/>
          </a:xfrm>
          <a:prstGeom prst="rect">
            <a:avLst/>
          </a:prstGeom>
          <a:noFill/>
          <a:ln/>
        </p:spPr>
        <p:txBody>
          <a:bodyPr wrap="none" lIns="0" tIns="0" rIns="0" bIns="0" rtlCol="0" anchor="t"/>
          <a:lstStyle/>
          <a:p>
            <a:pPr marL="0" indent="0" algn="ctr">
              <a:lnSpc>
                <a:spcPts val="2600"/>
              </a:lnSpc>
              <a:buNone/>
            </a:pPr>
            <a:r>
              <a:rPr lang="en-US" sz="1650" dirty="0">
                <a:solidFill>
                  <a:srgbClr val="DCD7E5"/>
                </a:solidFill>
                <a:latin typeface="Montserrat" pitchFamily="34" charset="0"/>
                <a:ea typeface="Montserrat" pitchFamily="34" charset="-122"/>
                <a:cs typeface="Montserrat" pitchFamily="34" charset="-120"/>
              </a:rPr>
              <a:t>4</a:t>
            </a:r>
            <a:endParaRPr lang="en-US" sz="1650" dirty="0"/>
          </a:p>
        </p:txBody>
      </p:sp>
      <p:sp>
        <p:nvSpPr>
          <p:cNvPr id="20" name="Text 18"/>
          <p:cNvSpPr/>
          <p:nvPr/>
        </p:nvSpPr>
        <p:spPr>
          <a:xfrm>
            <a:off x="7483078" y="4645223"/>
            <a:ext cx="2051923" cy="262295"/>
          </a:xfrm>
          <a:prstGeom prst="rect">
            <a:avLst/>
          </a:prstGeom>
          <a:noFill/>
          <a:ln/>
        </p:spPr>
        <p:txBody>
          <a:bodyPr wrap="none" lIns="0" tIns="0" rIns="0" bIns="0" rtlCol="0" anchor="t"/>
          <a:lstStyle/>
          <a:p>
            <a:pPr marL="0" indent="0" algn="l">
              <a:lnSpc>
                <a:spcPts val="2050"/>
              </a:lnSpc>
              <a:buNone/>
            </a:pPr>
            <a:r>
              <a:rPr lang="en-US" sz="1650" dirty="0">
                <a:solidFill>
                  <a:srgbClr val="DCD7E5"/>
                </a:solidFill>
                <a:latin typeface="Montserrat" pitchFamily="34" charset="0"/>
                <a:ea typeface="Montserrat" pitchFamily="34" charset="-122"/>
                <a:cs typeface="Montserrat" pitchFamily="34" charset="-120"/>
              </a:rPr>
              <a:t>Interact with Model</a:t>
            </a:r>
            <a:endParaRPr lang="en-US" sz="1650" dirty="0"/>
          </a:p>
        </p:txBody>
      </p:sp>
      <p:sp>
        <p:nvSpPr>
          <p:cNvPr id="21" name="Text 19"/>
          <p:cNvSpPr/>
          <p:nvPr/>
        </p:nvSpPr>
        <p:spPr>
          <a:xfrm>
            <a:off x="7483078" y="5008245"/>
            <a:ext cx="2051923" cy="268724"/>
          </a:xfrm>
          <a:prstGeom prst="rect">
            <a:avLst/>
          </a:prstGeom>
          <a:noFill/>
          <a:ln/>
        </p:spPr>
        <p:txBody>
          <a:bodyPr wrap="none" lIns="0" tIns="0" rIns="0" bIns="0" rtlCol="0" anchor="t"/>
          <a:lstStyle/>
          <a:p>
            <a:pPr marL="0" indent="0" algn="l">
              <a:lnSpc>
                <a:spcPts val="2100"/>
              </a:lnSpc>
              <a:buNone/>
            </a:pPr>
            <a:r>
              <a:rPr lang="en-US" sz="1300" dirty="0">
                <a:solidFill>
                  <a:srgbClr val="DCD7E5"/>
                </a:solidFill>
                <a:latin typeface="Heebo Light" pitchFamily="34" charset="0"/>
                <a:ea typeface="Heebo Light" pitchFamily="34" charset="-122"/>
                <a:cs typeface="Heebo Light" pitchFamily="34" charset="-120"/>
              </a:rPr>
              <a:t>Use local interface.</a:t>
            </a:r>
            <a:endParaRPr lang="en-US" sz="1300" dirty="0"/>
          </a:p>
        </p:txBody>
      </p:sp>
      <p:sp>
        <p:nvSpPr>
          <p:cNvPr id="22" name="Shape 20"/>
          <p:cNvSpPr/>
          <p:nvPr/>
        </p:nvSpPr>
        <p:spPr>
          <a:xfrm>
            <a:off x="587812" y="5633799"/>
            <a:ext cx="6643449" cy="982742"/>
          </a:xfrm>
          <a:prstGeom prst="roundRect">
            <a:avLst>
              <a:gd name="adj" fmla="val 7178"/>
            </a:avLst>
          </a:prstGeom>
          <a:solidFill>
            <a:srgbClr val="31136C"/>
          </a:solidFill>
          <a:ln w="7620">
            <a:solidFill>
              <a:srgbClr val="4A2C85"/>
            </a:solidFill>
            <a:prstDash val="solid"/>
          </a:ln>
        </p:spPr>
        <p:txBody>
          <a:bodyPr/>
          <a:lstStyle/>
          <a:p>
            <a:endParaRPr lang="en-IN"/>
          </a:p>
        </p:txBody>
      </p:sp>
      <p:sp>
        <p:nvSpPr>
          <p:cNvPr id="23" name="Text 21"/>
          <p:cNvSpPr/>
          <p:nvPr/>
        </p:nvSpPr>
        <p:spPr>
          <a:xfrm>
            <a:off x="763310" y="5809298"/>
            <a:ext cx="2099548" cy="262295"/>
          </a:xfrm>
          <a:prstGeom prst="rect">
            <a:avLst/>
          </a:prstGeom>
          <a:noFill/>
          <a:ln/>
        </p:spPr>
        <p:txBody>
          <a:bodyPr wrap="none" lIns="0" tIns="0" rIns="0" bIns="0" rtlCol="0" anchor="t"/>
          <a:lstStyle/>
          <a:p>
            <a:pPr marL="0" indent="0">
              <a:lnSpc>
                <a:spcPts val="2050"/>
              </a:lnSpc>
              <a:buNone/>
            </a:pPr>
            <a:r>
              <a:rPr lang="en-US" sz="1650" dirty="0">
                <a:solidFill>
                  <a:srgbClr val="DCD7E5"/>
                </a:solidFill>
                <a:latin typeface="Montserrat" pitchFamily="34" charset="0"/>
                <a:ea typeface="Montserrat" pitchFamily="34" charset="-122"/>
                <a:cs typeface="Montserrat" pitchFamily="34" charset="-120"/>
              </a:rPr>
              <a:t>GPT4All</a:t>
            </a:r>
            <a:endParaRPr lang="en-US" sz="1650" dirty="0"/>
          </a:p>
        </p:txBody>
      </p:sp>
      <p:sp>
        <p:nvSpPr>
          <p:cNvPr id="24" name="Text 22"/>
          <p:cNvSpPr/>
          <p:nvPr/>
        </p:nvSpPr>
        <p:spPr>
          <a:xfrm>
            <a:off x="763310" y="6172319"/>
            <a:ext cx="6292453" cy="268724"/>
          </a:xfrm>
          <a:prstGeom prst="rect">
            <a:avLst/>
          </a:prstGeom>
          <a:noFill/>
          <a:ln/>
        </p:spPr>
        <p:txBody>
          <a:bodyPr wrap="none" lIns="0" tIns="0" rIns="0" bIns="0" rtlCol="0" anchor="t"/>
          <a:lstStyle/>
          <a:p>
            <a:pPr marL="0" indent="0">
              <a:lnSpc>
                <a:spcPts val="2100"/>
              </a:lnSpc>
              <a:buNone/>
            </a:pPr>
            <a:r>
              <a:rPr lang="en-US" sz="1300" dirty="0">
                <a:solidFill>
                  <a:srgbClr val="DCD7E5"/>
                </a:solidFill>
                <a:latin typeface="Heebo Light" pitchFamily="34" charset="0"/>
                <a:ea typeface="Heebo Light" pitchFamily="34" charset="-122"/>
                <a:cs typeface="Heebo Light" pitchFamily="34" charset="-120"/>
              </a:rPr>
              <a:t>Easy-to-use interface.</a:t>
            </a:r>
            <a:endParaRPr lang="en-US" sz="1300" dirty="0"/>
          </a:p>
        </p:txBody>
      </p:sp>
      <p:sp>
        <p:nvSpPr>
          <p:cNvPr id="25" name="Shape 23"/>
          <p:cNvSpPr/>
          <p:nvPr/>
        </p:nvSpPr>
        <p:spPr>
          <a:xfrm>
            <a:off x="7399139" y="5633799"/>
            <a:ext cx="6643449" cy="982742"/>
          </a:xfrm>
          <a:prstGeom prst="roundRect">
            <a:avLst>
              <a:gd name="adj" fmla="val 7178"/>
            </a:avLst>
          </a:prstGeom>
          <a:solidFill>
            <a:srgbClr val="31136C"/>
          </a:solidFill>
          <a:ln w="7620">
            <a:solidFill>
              <a:srgbClr val="4A2C85"/>
            </a:solidFill>
            <a:prstDash val="solid"/>
          </a:ln>
        </p:spPr>
        <p:txBody>
          <a:bodyPr/>
          <a:lstStyle/>
          <a:p>
            <a:endParaRPr lang="en-IN"/>
          </a:p>
        </p:txBody>
      </p:sp>
      <p:sp>
        <p:nvSpPr>
          <p:cNvPr id="26" name="Text 24"/>
          <p:cNvSpPr/>
          <p:nvPr/>
        </p:nvSpPr>
        <p:spPr>
          <a:xfrm>
            <a:off x="7574637" y="5809298"/>
            <a:ext cx="2099548" cy="262295"/>
          </a:xfrm>
          <a:prstGeom prst="rect">
            <a:avLst/>
          </a:prstGeom>
          <a:noFill/>
          <a:ln/>
        </p:spPr>
        <p:txBody>
          <a:bodyPr wrap="none" lIns="0" tIns="0" rIns="0" bIns="0" rtlCol="0" anchor="t"/>
          <a:lstStyle/>
          <a:p>
            <a:pPr marL="0" indent="0">
              <a:lnSpc>
                <a:spcPts val="2050"/>
              </a:lnSpc>
              <a:buNone/>
            </a:pPr>
            <a:r>
              <a:rPr lang="en-US" sz="1650" dirty="0">
                <a:solidFill>
                  <a:srgbClr val="DCD7E5"/>
                </a:solidFill>
                <a:latin typeface="Montserrat" pitchFamily="34" charset="0"/>
                <a:ea typeface="Montserrat" pitchFamily="34" charset="-122"/>
                <a:cs typeface="Montserrat" pitchFamily="34" charset="-120"/>
              </a:rPr>
              <a:t>Ollama</a:t>
            </a:r>
            <a:endParaRPr lang="en-US" sz="1650" dirty="0"/>
          </a:p>
        </p:txBody>
      </p:sp>
      <p:sp>
        <p:nvSpPr>
          <p:cNvPr id="27" name="Text 25"/>
          <p:cNvSpPr/>
          <p:nvPr/>
        </p:nvSpPr>
        <p:spPr>
          <a:xfrm>
            <a:off x="7574637" y="6172319"/>
            <a:ext cx="6292453" cy="268724"/>
          </a:xfrm>
          <a:prstGeom prst="rect">
            <a:avLst/>
          </a:prstGeom>
          <a:noFill/>
          <a:ln/>
        </p:spPr>
        <p:txBody>
          <a:bodyPr wrap="none" lIns="0" tIns="0" rIns="0" bIns="0" rtlCol="0" anchor="t"/>
          <a:lstStyle/>
          <a:p>
            <a:pPr marL="0" indent="0">
              <a:lnSpc>
                <a:spcPts val="2100"/>
              </a:lnSpc>
              <a:buNone/>
            </a:pPr>
            <a:r>
              <a:rPr lang="en-US" sz="1300" dirty="0">
                <a:solidFill>
                  <a:srgbClr val="DCD7E5"/>
                </a:solidFill>
                <a:latin typeface="Heebo Light" pitchFamily="34" charset="0"/>
                <a:ea typeface="Heebo Light" pitchFamily="34" charset="-122"/>
                <a:cs typeface="Heebo Light" pitchFamily="34" charset="-120"/>
              </a:rPr>
              <a:t>Model management system.</a:t>
            </a:r>
            <a:endParaRPr lang="en-US" sz="1300" dirty="0"/>
          </a:p>
        </p:txBody>
      </p:sp>
      <p:sp>
        <p:nvSpPr>
          <p:cNvPr id="28" name="Shape 26"/>
          <p:cNvSpPr/>
          <p:nvPr/>
        </p:nvSpPr>
        <p:spPr>
          <a:xfrm>
            <a:off x="587812" y="6784419"/>
            <a:ext cx="6643449" cy="982742"/>
          </a:xfrm>
          <a:prstGeom prst="roundRect">
            <a:avLst>
              <a:gd name="adj" fmla="val 7178"/>
            </a:avLst>
          </a:prstGeom>
          <a:solidFill>
            <a:srgbClr val="31136C"/>
          </a:solidFill>
          <a:ln w="7620">
            <a:solidFill>
              <a:srgbClr val="4A2C85"/>
            </a:solidFill>
            <a:prstDash val="solid"/>
          </a:ln>
        </p:spPr>
        <p:txBody>
          <a:bodyPr/>
          <a:lstStyle/>
          <a:p>
            <a:endParaRPr lang="en-IN"/>
          </a:p>
        </p:txBody>
      </p:sp>
      <p:sp>
        <p:nvSpPr>
          <p:cNvPr id="29" name="Text 27"/>
          <p:cNvSpPr/>
          <p:nvPr/>
        </p:nvSpPr>
        <p:spPr>
          <a:xfrm>
            <a:off x="763310" y="6959917"/>
            <a:ext cx="2099548" cy="262295"/>
          </a:xfrm>
          <a:prstGeom prst="rect">
            <a:avLst/>
          </a:prstGeom>
          <a:noFill/>
          <a:ln/>
        </p:spPr>
        <p:txBody>
          <a:bodyPr wrap="none" lIns="0" tIns="0" rIns="0" bIns="0" rtlCol="0" anchor="t"/>
          <a:lstStyle/>
          <a:p>
            <a:pPr marL="0" indent="0">
              <a:lnSpc>
                <a:spcPts val="2050"/>
              </a:lnSpc>
              <a:buNone/>
            </a:pPr>
            <a:r>
              <a:rPr lang="en-US" sz="1650" dirty="0">
                <a:solidFill>
                  <a:srgbClr val="DCD7E5"/>
                </a:solidFill>
                <a:latin typeface="Montserrat" pitchFamily="34" charset="0"/>
                <a:ea typeface="Montserrat" pitchFamily="34" charset="-122"/>
                <a:cs typeface="Montserrat" pitchFamily="34" charset="-120"/>
              </a:rPr>
              <a:t>LMStudio</a:t>
            </a:r>
            <a:endParaRPr lang="en-US" sz="1650" dirty="0"/>
          </a:p>
        </p:txBody>
      </p:sp>
      <p:sp>
        <p:nvSpPr>
          <p:cNvPr id="30" name="Text 28"/>
          <p:cNvSpPr/>
          <p:nvPr/>
        </p:nvSpPr>
        <p:spPr>
          <a:xfrm>
            <a:off x="763310" y="7322939"/>
            <a:ext cx="6292453" cy="268724"/>
          </a:xfrm>
          <a:prstGeom prst="rect">
            <a:avLst/>
          </a:prstGeom>
          <a:noFill/>
          <a:ln/>
        </p:spPr>
        <p:txBody>
          <a:bodyPr wrap="none" lIns="0" tIns="0" rIns="0" bIns="0" rtlCol="0" anchor="t"/>
          <a:lstStyle/>
          <a:p>
            <a:pPr marL="0" indent="0">
              <a:lnSpc>
                <a:spcPts val="2100"/>
              </a:lnSpc>
              <a:buNone/>
            </a:pPr>
            <a:r>
              <a:rPr lang="en-US" sz="1300" dirty="0">
                <a:solidFill>
                  <a:srgbClr val="DCD7E5"/>
                </a:solidFill>
                <a:latin typeface="Heebo Light" pitchFamily="34" charset="0"/>
                <a:ea typeface="Heebo Light" pitchFamily="34" charset="-122"/>
                <a:cs typeface="Heebo Light" pitchFamily="34" charset="-120"/>
              </a:rPr>
              <a:t>Advanced features.</a:t>
            </a:r>
            <a:endParaRPr lang="en-US" sz="1300" dirty="0"/>
          </a:p>
        </p:txBody>
      </p:sp>
      <p:sp>
        <p:nvSpPr>
          <p:cNvPr id="31" name="Shape 29"/>
          <p:cNvSpPr/>
          <p:nvPr/>
        </p:nvSpPr>
        <p:spPr>
          <a:xfrm>
            <a:off x="7399139" y="6784419"/>
            <a:ext cx="6643449" cy="982742"/>
          </a:xfrm>
          <a:prstGeom prst="roundRect">
            <a:avLst>
              <a:gd name="adj" fmla="val 7178"/>
            </a:avLst>
          </a:prstGeom>
          <a:solidFill>
            <a:srgbClr val="31136C"/>
          </a:solidFill>
          <a:ln w="7620">
            <a:solidFill>
              <a:srgbClr val="4A2C85"/>
            </a:solidFill>
            <a:prstDash val="solid"/>
          </a:ln>
        </p:spPr>
        <p:txBody>
          <a:bodyPr/>
          <a:lstStyle/>
          <a:p>
            <a:endParaRPr lang="en-IN"/>
          </a:p>
        </p:txBody>
      </p:sp>
      <p:sp>
        <p:nvSpPr>
          <p:cNvPr id="32" name="Text 30"/>
          <p:cNvSpPr/>
          <p:nvPr/>
        </p:nvSpPr>
        <p:spPr>
          <a:xfrm>
            <a:off x="7574637" y="6959917"/>
            <a:ext cx="2099548" cy="262295"/>
          </a:xfrm>
          <a:prstGeom prst="rect">
            <a:avLst/>
          </a:prstGeom>
          <a:noFill/>
          <a:ln/>
        </p:spPr>
        <p:txBody>
          <a:bodyPr wrap="none" lIns="0" tIns="0" rIns="0" bIns="0" rtlCol="0" anchor="t"/>
          <a:lstStyle/>
          <a:p>
            <a:pPr marL="0" indent="0">
              <a:lnSpc>
                <a:spcPts val="2050"/>
              </a:lnSpc>
              <a:buNone/>
            </a:pPr>
            <a:r>
              <a:rPr lang="en-US" sz="1650" dirty="0">
                <a:solidFill>
                  <a:srgbClr val="DCD7E5"/>
                </a:solidFill>
                <a:latin typeface="Montserrat" pitchFamily="34" charset="0"/>
                <a:ea typeface="Montserrat" pitchFamily="34" charset="-122"/>
                <a:cs typeface="Montserrat" pitchFamily="34" charset="-120"/>
              </a:rPr>
              <a:t>H2O GPT</a:t>
            </a:r>
            <a:endParaRPr lang="en-US" sz="1650" dirty="0"/>
          </a:p>
        </p:txBody>
      </p:sp>
      <p:sp>
        <p:nvSpPr>
          <p:cNvPr id="33" name="Text 31"/>
          <p:cNvSpPr/>
          <p:nvPr/>
        </p:nvSpPr>
        <p:spPr>
          <a:xfrm>
            <a:off x="7574637" y="7322939"/>
            <a:ext cx="6292453" cy="268724"/>
          </a:xfrm>
          <a:prstGeom prst="rect">
            <a:avLst/>
          </a:prstGeom>
          <a:noFill/>
          <a:ln/>
        </p:spPr>
        <p:txBody>
          <a:bodyPr wrap="none" lIns="0" tIns="0" rIns="0" bIns="0" rtlCol="0" anchor="t"/>
          <a:lstStyle/>
          <a:p>
            <a:pPr marL="0" indent="0">
              <a:lnSpc>
                <a:spcPts val="2100"/>
              </a:lnSpc>
              <a:buNone/>
            </a:pPr>
            <a:r>
              <a:rPr lang="en-US" sz="1300" dirty="0">
                <a:solidFill>
                  <a:srgbClr val="DCD7E5"/>
                </a:solidFill>
                <a:latin typeface="Heebo Light" pitchFamily="34" charset="0"/>
                <a:ea typeface="Heebo Light" pitchFamily="34" charset="-122"/>
                <a:cs typeface="Heebo Light" pitchFamily="34" charset="-120"/>
              </a:rPr>
              <a:t>Open-source option.</a:t>
            </a:r>
            <a:endParaRPr lang="en-US" sz="13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C7B3C7-2170-8792-72CB-9D736951B32B}"/>
              </a:ext>
            </a:extLst>
          </p:cNvPr>
          <p:cNvSpPr txBox="1"/>
          <p:nvPr/>
        </p:nvSpPr>
        <p:spPr>
          <a:xfrm flipH="1">
            <a:off x="5829298" y="976746"/>
            <a:ext cx="5527965" cy="769441"/>
          </a:xfrm>
          <a:prstGeom prst="rect">
            <a:avLst/>
          </a:prstGeom>
          <a:noFill/>
        </p:spPr>
        <p:txBody>
          <a:bodyPr wrap="square" rtlCol="0">
            <a:spAutoFit/>
          </a:bodyPr>
          <a:lstStyle/>
          <a:p>
            <a:r>
              <a:rPr lang="en-IN" sz="4400" dirty="0">
                <a:solidFill>
                  <a:schemeClr val="bg1"/>
                </a:solidFill>
                <a:latin typeface="Montserrat" panose="00000500000000000000" pitchFamily="2" charset="0"/>
              </a:rPr>
              <a:t>GPT4All</a:t>
            </a:r>
          </a:p>
        </p:txBody>
      </p:sp>
      <p:sp>
        <p:nvSpPr>
          <p:cNvPr id="3" name="TextBox 2">
            <a:extLst>
              <a:ext uri="{FF2B5EF4-FFF2-40B4-BE49-F238E27FC236}">
                <a16:creationId xmlns:a16="http://schemas.microsoft.com/office/drawing/2014/main" id="{FE2A3FC4-1273-76B8-F38C-A28F8A1BC145}"/>
              </a:ext>
            </a:extLst>
          </p:cNvPr>
          <p:cNvSpPr txBox="1"/>
          <p:nvPr/>
        </p:nvSpPr>
        <p:spPr>
          <a:xfrm>
            <a:off x="1745672" y="2452253"/>
            <a:ext cx="12593783" cy="37240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3200" dirty="0">
                <a:solidFill>
                  <a:schemeClr val="bg1"/>
                </a:solidFill>
                <a:latin typeface="Heebo Light" pitchFamily="2" charset="-79"/>
                <a:cs typeface="Heebo Light" pitchFamily="2" charset="-79"/>
              </a:rPr>
              <a:t>GPT4All is an open-source project enabling local deployment of LLMs.</a:t>
            </a:r>
          </a:p>
          <a:p>
            <a:pPr marL="285750" indent="-285750">
              <a:lnSpc>
                <a:spcPct val="150000"/>
              </a:lnSpc>
              <a:buFont typeface="Arial" panose="020B0604020202020204" pitchFamily="34" charset="0"/>
              <a:buChar char="•"/>
            </a:pPr>
            <a:r>
              <a:rPr lang="en-US" sz="3200" dirty="0">
                <a:solidFill>
                  <a:schemeClr val="bg1"/>
                </a:solidFill>
                <a:latin typeface="Heebo Light" pitchFamily="2" charset="-79"/>
                <a:cs typeface="Heebo Light" pitchFamily="2" charset="-79"/>
              </a:rPr>
              <a:t>Focuses on user-friendly setup for offline use.</a:t>
            </a:r>
          </a:p>
          <a:p>
            <a:pPr marL="285750" indent="-285750">
              <a:lnSpc>
                <a:spcPct val="150000"/>
              </a:lnSpc>
              <a:buFont typeface="Arial" panose="020B0604020202020204" pitchFamily="34" charset="0"/>
              <a:buChar char="•"/>
            </a:pPr>
            <a:r>
              <a:rPr lang="en-US" sz="3200" dirty="0">
                <a:solidFill>
                  <a:schemeClr val="bg1"/>
                </a:solidFill>
                <a:latin typeface="Heebo Light" pitchFamily="2" charset="-79"/>
                <a:cs typeface="Heebo Light" pitchFamily="2" charset="-79"/>
              </a:rPr>
              <a:t>Supports various models like GPT-J, </a:t>
            </a:r>
            <a:r>
              <a:rPr lang="en-US" sz="3200" dirty="0" err="1">
                <a:solidFill>
                  <a:schemeClr val="bg1"/>
                </a:solidFill>
                <a:latin typeface="Heebo Light" pitchFamily="2" charset="-79"/>
                <a:cs typeface="Heebo Light" pitchFamily="2" charset="-79"/>
              </a:rPr>
              <a:t>LLaMa</a:t>
            </a:r>
            <a:r>
              <a:rPr lang="en-US" sz="3200" dirty="0">
                <a:solidFill>
                  <a:schemeClr val="bg1"/>
                </a:solidFill>
                <a:latin typeface="Heebo Light" pitchFamily="2" charset="-79"/>
                <a:cs typeface="Heebo Light" pitchFamily="2" charset="-79"/>
              </a:rPr>
              <a:t>-based architectures.</a:t>
            </a:r>
          </a:p>
          <a:p>
            <a:pPr marL="285750" indent="-285750">
              <a:lnSpc>
                <a:spcPct val="150000"/>
              </a:lnSpc>
              <a:buFont typeface="Arial" panose="020B0604020202020204" pitchFamily="34" charset="0"/>
              <a:buChar char="•"/>
            </a:pPr>
            <a:r>
              <a:rPr lang="en-US" sz="3200" dirty="0">
                <a:solidFill>
                  <a:schemeClr val="bg1"/>
                </a:solidFill>
                <a:latin typeface="Heebo Light" pitchFamily="2" charset="-79"/>
                <a:cs typeface="Heebo Light" pitchFamily="2" charset="-79"/>
              </a:rPr>
              <a:t>Example Use: Run NLP applications without API costs.</a:t>
            </a:r>
          </a:p>
        </p:txBody>
      </p:sp>
    </p:spTree>
    <p:extLst>
      <p:ext uri="{BB962C8B-B14F-4D97-AF65-F5344CB8AC3E}">
        <p14:creationId xmlns:p14="http://schemas.microsoft.com/office/powerpoint/2010/main" val="2484560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C8E902-6186-A6A1-2F00-DE17454DC4BB}"/>
              </a:ext>
            </a:extLst>
          </p:cNvPr>
          <p:cNvSpPr txBox="1"/>
          <p:nvPr/>
        </p:nvSpPr>
        <p:spPr>
          <a:xfrm>
            <a:off x="3595255" y="820882"/>
            <a:ext cx="8510154" cy="369332"/>
          </a:xfrm>
          <a:prstGeom prst="rect">
            <a:avLst/>
          </a:prstGeom>
          <a:noFill/>
        </p:spPr>
        <p:txBody>
          <a:bodyPr wrap="square" rtlCol="0">
            <a:spAutoFit/>
          </a:bodyPr>
          <a:lstStyle/>
          <a:p>
            <a:r>
              <a:rPr lang="en-IN" dirty="0">
                <a:solidFill>
                  <a:schemeClr val="bg1"/>
                </a:solidFill>
              </a:rPr>
              <a:t>Download from : https://www.nomic.ai/gpt4all</a:t>
            </a:r>
          </a:p>
        </p:txBody>
      </p:sp>
      <p:pic>
        <p:nvPicPr>
          <p:cNvPr id="4" name="Picture 3">
            <a:extLst>
              <a:ext uri="{FF2B5EF4-FFF2-40B4-BE49-F238E27FC236}">
                <a16:creationId xmlns:a16="http://schemas.microsoft.com/office/drawing/2014/main" id="{28B81D4B-F52A-9400-3A5F-A1712C0094FA}"/>
              </a:ext>
            </a:extLst>
          </p:cNvPr>
          <p:cNvPicPr>
            <a:picLocks noChangeAspect="1"/>
          </p:cNvPicPr>
          <p:nvPr/>
        </p:nvPicPr>
        <p:blipFill>
          <a:blip r:embed="rId2"/>
          <a:stretch>
            <a:fillRect/>
          </a:stretch>
        </p:blipFill>
        <p:spPr>
          <a:xfrm>
            <a:off x="219424" y="1420427"/>
            <a:ext cx="13818694" cy="6268846"/>
          </a:xfrm>
          <a:prstGeom prst="rect">
            <a:avLst/>
          </a:prstGeom>
        </p:spPr>
      </p:pic>
    </p:spTree>
    <p:extLst>
      <p:ext uri="{BB962C8B-B14F-4D97-AF65-F5344CB8AC3E}">
        <p14:creationId xmlns:p14="http://schemas.microsoft.com/office/powerpoint/2010/main" val="2373071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4B4B0-E9FE-C1B7-E9C6-AE5637227962}"/>
              </a:ext>
            </a:extLst>
          </p:cNvPr>
          <p:cNvPicPr>
            <a:picLocks noChangeAspect="1"/>
          </p:cNvPicPr>
          <p:nvPr/>
        </p:nvPicPr>
        <p:blipFill>
          <a:blip r:embed="rId2"/>
          <a:stretch>
            <a:fillRect/>
          </a:stretch>
        </p:blipFill>
        <p:spPr>
          <a:xfrm>
            <a:off x="1950087" y="710524"/>
            <a:ext cx="10537572" cy="3560139"/>
          </a:xfrm>
          <a:prstGeom prst="rect">
            <a:avLst/>
          </a:prstGeom>
        </p:spPr>
      </p:pic>
      <p:pic>
        <p:nvPicPr>
          <p:cNvPr id="5" name="Picture 4">
            <a:extLst>
              <a:ext uri="{FF2B5EF4-FFF2-40B4-BE49-F238E27FC236}">
                <a16:creationId xmlns:a16="http://schemas.microsoft.com/office/drawing/2014/main" id="{7536CFFC-4383-B220-620E-343DA0F97AD4}"/>
              </a:ext>
            </a:extLst>
          </p:cNvPr>
          <p:cNvPicPr>
            <a:picLocks noChangeAspect="1"/>
          </p:cNvPicPr>
          <p:nvPr/>
        </p:nvPicPr>
        <p:blipFill>
          <a:blip r:embed="rId3"/>
          <a:stretch>
            <a:fillRect/>
          </a:stretch>
        </p:blipFill>
        <p:spPr>
          <a:xfrm>
            <a:off x="1950087" y="4592781"/>
            <a:ext cx="10537572" cy="3323967"/>
          </a:xfrm>
          <a:prstGeom prst="rect">
            <a:avLst/>
          </a:prstGeom>
        </p:spPr>
      </p:pic>
    </p:spTree>
    <p:extLst>
      <p:ext uri="{BB962C8B-B14F-4D97-AF65-F5344CB8AC3E}">
        <p14:creationId xmlns:p14="http://schemas.microsoft.com/office/powerpoint/2010/main" val="1925005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B6308-26C0-9255-1490-3038B6CA6A7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73886B-6395-C6E3-AF0D-785447F880EF}"/>
              </a:ext>
            </a:extLst>
          </p:cNvPr>
          <p:cNvSpPr txBox="1"/>
          <p:nvPr/>
        </p:nvSpPr>
        <p:spPr>
          <a:xfrm flipH="1">
            <a:off x="5361708" y="1101437"/>
            <a:ext cx="5527965" cy="769441"/>
          </a:xfrm>
          <a:prstGeom prst="rect">
            <a:avLst/>
          </a:prstGeom>
          <a:noFill/>
        </p:spPr>
        <p:txBody>
          <a:bodyPr wrap="square" rtlCol="0">
            <a:spAutoFit/>
          </a:bodyPr>
          <a:lstStyle/>
          <a:p>
            <a:r>
              <a:rPr lang="en-IN" sz="4400" dirty="0" err="1">
                <a:solidFill>
                  <a:schemeClr val="bg1"/>
                </a:solidFill>
                <a:latin typeface="Montserrat" panose="00000500000000000000" pitchFamily="2" charset="0"/>
              </a:rPr>
              <a:t>LMStudio</a:t>
            </a:r>
            <a:endParaRPr lang="en-IN" sz="4400" dirty="0">
              <a:solidFill>
                <a:schemeClr val="bg1"/>
              </a:solidFill>
              <a:latin typeface="Montserrat" panose="00000500000000000000" pitchFamily="2" charset="0"/>
            </a:endParaRPr>
          </a:p>
        </p:txBody>
      </p:sp>
      <p:sp>
        <p:nvSpPr>
          <p:cNvPr id="3" name="TextBox 2">
            <a:extLst>
              <a:ext uri="{FF2B5EF4-FFF2-40B4-BE49-F238E27FC236}">
                <a16:creationId xmlns:a16="http://schemas.microsoft.com/office/drawing/2014/main" id="{7330B3AB-261E-C78C-28C9-2C7E4AB30695}"/>
              </a:ext>
            </a:extLst>
          </p:cNvPr>
          <p:cNvSpPr txBox="1"/>
          <p:nvPr/>
        </p:nvSpPr>
        <p:spPr>
          <a:xfrm>
            <a:off x="1745672" y="2878280"/>
            <a:ext cx="12593783" cy="2623795"/>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2800" dirty="0" err="1">
                <a:solidFill>
                  <a:schemeClr val="bg1"/>
                </a:solidFill>
                <a:latin typeface="Heebo Light" pitchFamily="2" charset="-79"/>
                <a:cs typeface="Heebo Light" pitchFamily="2" charset="-79"/>
              </a:rPr>
              <a:t>LMStudio</a:t>
            </a:r>
            <a:r>
              <a:rPr lang="en-US" sz="2800" dirty="0">
                <a:solidFill>
                  <a:schemeClr val="bg1"/>
                </a:solidFill>
                <a:latin typeface="Heebo Light" pitchFamily="2" charset="-79"/>
                <a:cs typeface="Heebo Light" pitchFamily="2" charset="-79"/>
              </a:rPr>
              <a:t> is a toolkit for deploying and hosting LLMs on local machines.</a:t>
            </a:r>
          </a:p>
          <a:p>
            <a:pPr marL="571500" indent="-571500">
              <a:lnSpc>
                <a:spcPct val="150000"/>
              </a:lnSpc>
              <a:buFont typeface="Arial" panose="020B0604020202020204" pitchFamily="34" charset="0"/>
              <a:buChar char="•"/>
            </a:pPr>
            <a:r>
              <a:rPr lang="en-US" sz="2800" dirty="0">
                <a:solidFill>
                  <a:schemeClr val="bg1"/>
                </a:solidFill>
                <a:latin typeface="Heebo Light" pitchFamily="2" charset="-79"/>
                <a:cs typeface="Heebo Light" pitchFamily="2" charset="-79"/>
              </a:rPr>
              <a:t>Easy-to-use interface for managing models and resources.</a:t>
            </a:r>
          </a:p>
          <a:p>
            <a:pPr marL="571500" indent="-571500">
              <a:lnSpc>
                <a:spcPct val="150000"/>
              </a:lnSpc>
              <a:buFont typeface="Arial" panose="020B0604020202020204" pitchFamily="34" charset="0"/>
              <a:buChar char="•"/>
            </a:pPr>
            <a:r>
              <a:rPr lang="en-US" sz="2800" dirty="0">
                <a:solidFill>
                  <a:schemeClr val="bg1"/>
                </a:solidFill>
                <a:latin typeface="Heebo Light" pitchFamily="2" charset="-79"/>
                <a:cs typeface="Heebo Light" pitchFamily="2" charset="-79"/>
              </a:rPr>
              <a:t>Focuses on making LLM deployment accessible for non-experts.</a:t>
            </a:r>
          </a:p>
          <a:p>
            <a:pPr marL="571500" indent="-571500">
              <a:lnSpc>
                <a:spcPct val="150000"/>
              </a:lnSpc>
              <a:buFont typeface="Arial" panose="020B0604020202020204" pitchFamily="34" charset="0"/>
              <a:buChar char="•"/>
            </a:pPr>
            <a:r>
              <a:rPr lang="en-US" sz="2800" dirty="0">
                <a:solidFill>
                  <a:schemeClr val="bg1"/>
                </a:solidFill>
                <a:latin typeface="Heebo Light" pitchFamily="2" charset="-79"/>
                <a:cs typeface="Heebo Light" pitchFamily="2" charset="-79"/>
              </a:rPr>
              <a:t>Example Use: Host multiple models locally for research purposes.</a:t>
            </a:r>
          </a:p>
        </p:txBody>
      </p:sp>
    </p:spTree>
    <p:extLst>
      <p:ext uri="{BB962C8B-B14F-4D97-AF65-F5344CB8AC3E}">
        <p14:creationId xmlns:p14="http://schemas.microsoft.com/office/powerpoint/2010/main" val="1511590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217</TotalTime>
  <Words>1539</Words>
  <Application>Microsoft Office PowerPoint</Application>
  <PresentationFormat>Custom</PresentationFormat>
  <Paragraphs>252</Paragraphs>
  <Slides>25</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Heebo Light</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Ramya Chowdary Patchala</cp:lastModifiedBy>
  <cp:revision>28</cp:revision>
  <dcterms:created xsi:type="dcterms:W3CDTF">2024-10-20T02:49:21Z</dcterms:created>
  <dcterms:modified xsi:type="dcterms:W3CDTF">2024-10-24T14:55:59Z</dcterms:modified>
</cp:coreProperties>
</file>